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76" r:id="rId6"/>
    <p:sldMasterId id="2147483680" r:id="rId7"/>
  </p:sldMasterIdLst>
  <p:notesMasterIdLst>
    <p:notesMasterId r:id="rId51"/>
  </p:notesMasterIdLst>
  <p:handoutMasterIdLst>
    <p:handoutMasterId r:id="rId52"/>
  </p:handoutMasterIdLst>
  <p:sldIdLst>
    <p:sldId id="256" r:id="rId8"/>
    <p:sldId id="418" r:id="rId9"/>
    <p:sldId id="419" r:id="rId10"/>
    <p:sldId id="420" r:id="rId11"/>
    <p:sldId id="421" r:id="rId12"/>
    <p:sldId id="444" r:id="rId13"/>
    <p:sldId id="415" r:id="rId14"/>
    <p:sldId id="355" r:id="rId15"/>
    <p:sldId id="445" r:id="rId16"/>
    <p:sldId id="434" r:id="rId17"/>
    <p:sldId id="435" r:id="rId18"/>
    <p:sldId id="436" r:id="rId19"/>
    <p:sldId id="437" r:id="rId20"/>
    <p:sldId id="372" r:id="rId21"/>
    <p:sldId id="373" r:id="rId22"/>
    <p:sldId id="374" r:id="rId23"/>
    <p:sldId id="380" r:id="rId24"/>
    <p:sldId id="446" r:id="rId25"/>
    <p:sldId id="438" r:id="rId26"/>
    <p:sldId id="439" r:id="rId27"/>
    <p:sldId id="440" r:id="rId28"/>
    <p:sldId id="441" r:id="rId29"/>
    <p:sldId id="442" r:id="rId30"/>
    <p:sldId id="443" r:id="rId31"/>
    <p:sldId id="416" r:id="rId32"/>
    <p:sldId id="407" r:id="rId33"/>
    <p:sldId id="456" r:id="rId34"/>
    <p:sldId id="381" r:id="rId35"/>
    <p:sldId id="457" r:id="rId36"/>
    <p:sldId id="458" r:id="rId37"/>
    <p:sldId id="459" r:id="rId38"/>
    <p:sldId id="460" r:id="rId39"/>
    <p:sldId id="461" r:id="rId40"/>
    <p:sldId id="447" r:id="rId41"/>
    <p:sldId id="449" r:id="rId42"/>
    <p:sldId id="450" r:id="rId43"/>
    <p:sldId id="451" r:id="rId44"/>
    <p:sldId id="452" r:id="rId45"/>
    <p:sldId id="453" r:id="rId46"/>
    <p:sldId id="454" r:id="rId47"/>
    <p:sldId id="448" r:id="rId48"/>
    <p:sldId id="455" r:id="rId49"/>
    <p:sldId id="411"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6699"/>
    <a:srgbClr val="FF33CC"/>
    <a:srgbClr val="00A4DE"/>
    <a:srgbClr val="FFC000"/>
    <a:srgbClr val="DAC2EC"/>
    <a:srgbClr val="EBF1E9"/>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88074" autoAdjust="0"/>
  </p:normalViewPr>
  <p:slideViewPr>
    <p:cSldViewPr snapToGrid="0">
      <p:cViewPr varScale="1">
        <p:scale>
          <a:sx n="88" d="100"/>
          <a:sy n="88" d="100"/>
        </p:scale>
        <p:origin x="57" y="150"/>
      </p:cViewPr>
      <p:guideLst/>
    </p:cSldViewPr>
  </p:slideViewPr>
  <p:notesTextViewPr>
    <p:cViewPr>
      <p:scale>
        <a:sx n="1" d="1"/>
        <a:sy n="1" d="1"/>
      </p:scale>
      <p:origin x="0" y="0"/>
    </p:cViewPr>
  </p:notesTextViewPr>
  <p:sorterViewPr>
    <p:cViewPr varScale="1">
      <p:scale>
        <a:sx n="100" d="100"/>
        <a:sy n="100" d="100"/>
      </p:scale>
      <p:origin x="0" y="-13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cheong010\Documents\San%20Jose%20Broadband\Top%20download%20speet%20at%20$40%20graphic_4.11.1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Average residential wireline download speeds (mbps)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7"/>
            <c:invertIfNegative val="0"/>
            <c:bubble3D val="0"/>
            <c:extLst>
              <c:ext xmlns:c16="http://schemas.microsoft.com/office/drawing/2014/chart" uri="{C3380CC4-5D6E-409C-BE32-E72D297353CC}">
                <c16:uniqueId val="{00000001-104C-4F55-8685-A7F28077B7B8}"/>
              </c:ext>
            </c:extLst>
          </c:dPt>
          <c:dPt>
            <c:idx val="10"/>
            <c:invertIfNegative val="0"/>
            <c:bubble3D val="0"/>
            <c:spPr>
              <a:solidFill>
                <a:srgbClr val="FF0000"/>
              </a:solidFill>
              <a:ln>
                <a:noFill/>
              </a:ln>
              <a:effectLst/>
            </c:spPr>
            <c:extLst>
              <c:ext xmlns:c16="http://schemas.microsoft.com/office/drawing/2014/chart" uri="{C3380CC4-5D6E-409C-BE32-E72D297353CC}">
                <c16:uniqueId val="{00000003-104C-4F55-8685-A7F28077B7B8}"/>
              </c:ext>
            </c:extLst>
          </c:dPt>
          <c:cat>
            <c:strRef>
              <c:f>Sheet2!$A$2:$A$14</c:f>
              <c:strCache>
                <c:ptCount val="13"/>
                <c:pt idx="0">
                  <c:v>Singapore</c:v>
                </c:pt>
                <c:pt idx="1">
                  <c:v>Central District, Hong Kong</c:v>
                </c:pt>
                <c:pt idx="2">
                  <c:v>Kowloon, Hong Kong </c:v>
                </c:pt>
                <c:pt idx="3">
                  <c:v>Kansas City, US</c:v>
                </c:pt>
                <c:pt idx="4">
                  <c:v>Bucharest, Romania</c:v>
                </c:pt>
                <c:pt idx="5">
                  <c:v>Paris, France</c:v>
                </c:pt>
                <c:pt idx="6">
                  <c:v>Seattle, US</c:v>
                </c:pt>
                <c:pt idx="7">
                  <c:v>Austin, US</c:v>
                </c:pt>
                <c:pt idx="8">
                  <c:v>New York, US</c:v>
                </c:pt>
                <c:pt idx="9">
                  <c:v>Los Angeles, US</c:v>
                </c:pt>
                <c:pt idx="10">
                  <c:v>San Jose, US</c:v>
                </c:pt>
                <c:pt idx="11">
                  <c:v>Denver, US</c:v>
                </c:pt>
                <c:pt idx="12">
                  <c:v>Boston, US</c:v>
                </c:pt>
              </c:strCache>
            </c:strRef>
          </c:cat>
          <c:val>
            <c:numRef>
              <c:f>Sheet2!$B$2:$B$14</c:f>
              <c:numCache>
                <c:formatCode>General</c:formatCode>
                <c:ptCount val="13"/>
                <c:pt idx="0">
                  <c:v>119.87</c:v>
                </c:pt>
                <c:pt idx="1">
                  <c:v>108.38</c:v>
                </c:pt>
                <c:pt idx="2">
                  <c:v>101.98</c:v>
                </c:pt>
                <c:pt idx="3">
                  <c:v>98.17</c:v>
                </c:pt>
                <c:pt idx="4">
                  <c:v>95.18</c:v>
                </c:pt>
                <c:pt idx="5">
                  <c:v>87.26</c:v>
                </c:pt>
                <c:pt idx="6">
                  <c:v>83.14</c:v>
                </c:pt>
                <c:pt idx="7">
                  <c:v>78.790000000000006</c:v>
                </c:pt>
                <c:pt idx="8">
                  <c:v>67.77</c:v>
                </c:pt>
                <c:pt idx="9">
                  <c:v>61.03</c:v>
                </c:pt>
                <c:pt idx="10">
                  <c:v>59.93</c:v>
                </c:pt>
                <c:pt idx="11">
                  <c:v>54.25</c:v>
                </c:pt>
                <c:pt idx="12">
                  <c:v>50.05</c:v>
                </c:pt>
              </c:numCache>
            </c:numRef>
          </c:val>
          <c:extLst>
            <c:ext xmlns:c16="http://schemas.microsoft.com/office/drawing/2014/chart" uri="{C3380CC4-5D6E-409C-BE32-E72D297353CC}">
              <c16:uniqueId val="{00000004-104C-4F55-8685-A7F28077B7B8}"/>
            </c:ext>
          </c:extLst>
        </c:ser>
        <c:dLbls>
          <c:showLegendKey val="0"/>
          <c:showVal val="0"/>
          <c:showCatName val="0"/>
          <c:showSerName val="0"/>
          <c:showPercent val="0"/>
          <c:showBubbleSize val="0"/>
        </c:dLbls>
        <c:gapWidth val="182"/>
        <c:axId val="411231384"/>
        <c:axId val="411231776"/>
      </c:barChart>
      <c:catAx>
        <c:axId val="4112313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1231776"/>
        <c:crosses val="autoZero"/>
        <c:auto val="1"/>
        <c:lblAlgn val="ctr"/>
        <c:lblOffset val="100"/>
        <c:noMultiLvlLbl val="0"/>
      </c:catAx>
      <c:valAx>
        <c:axId val="411231776"/>
        <c:scaling>
          <c:orientation val="minMax"/>
          <c:max val="1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1231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Average mobile </a:t>
            </a:r>
          </a:p>
          <a:p>
            <a:pPr>
              <a:defRPr/>
            </a:pPr>
            <a:r>
              <a:rPr lang="en-US" dirty="0"/>
              <a:t>download speeds (mbps)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9"/>
            <c:invertIfNegative val="0"/>
            <c:bubble3D val="0"/>
            <c:spPr>
              <a:solidFill>
                <a:srgbClr val="FF0000"/>
              </a:solidFill>
              <a:ln>
                <a:noFill/>
              </a:ln>
              <a:effectLst/>
            </c:spPr>
            <c:extLst>
              <c:ext xmlns:c16="http://schemas.microsoft.com/office/drawing/2014/chart" uri="{C3380CC4-5D6E-409C-BE32-E72D297353CC}">
                <c16:uniqueId val="{00000001-2F58-4B8E-B0D6-215B7F405B40}"/>
              </c:ext>
            </c:extLst>
          </c:dPt>
          <c:cat>
            <c:strRef>
              <c:f>Sheet1!$A$12:$A$23</c:f>
              <c:strCache>
                <c:ptCount val="12"/>
                <c:pt idx="0">
                  <c:v>Miami</c:v>
                </c:pt>
                <c:pt idx="1">
                  <c:v>Chicago</c:v>
                </c:pt>
                <c:pt idx="2">
                  <c:v>Atlanta</c:v>
                </c:pt>
                <c:pt idx="3">
                  <c:v>Los Angeles</c:v>
                </c:pt>
                <c:pt idx="4">
                  <c:v>New York</c:v>
                </c:pt>
                <c:pt idx="5">
                  <c:v>San Francisco</c:v>
                </c:pt>
                <c:pt idx="6">
                  <c:v>Dallas</c:v>
                </c:pt>
                <c:pt idx="7">
                  <c:v>Boston</c:v>
                </c:pt>
                <c:pt idx="8">
                  <c:v>Philadelphia</c:v>
                </c:pt>
                <c:pt idx="9">
                  <c:v>San Jose</c:v>
                </c:pt>
                <c:pt idx="10">
                  <c:v>Houston</c:v>
                </c:pt>
                <c:pt idx="11">
                  <c:v>Washington DC</c:v>
                </c:pt>
              </c:strCache>
            </c:strRef>
          </c:cat>
          <c:val>
            <c:numRef>
              <c:f>Sheet1!$B$12:$B$23</c:f>
              <c:numCache>
                <c:formatCode>General</c:formatCode>
                <c:ptCount val="12"/>
                <c:pt idx="0">
                  <c:v>18.899999999999999</c:v>
                </c:pt>
                <c:pt idx="1">
                  <c:v>18.8</c:v>
                </c:pt>
                <c:pt idx="2">
                  <c:v>16.899999999999999</c:v>
                </c:pt>
                <c:pt idx="3">
                  <c:v>16.8</c:v>
                </c:pt>
                <c:pt idx="4">
                  <c:v>16.600000000000001</c:v>
                </c:pt>
                <c:pt idx="5">
                  <c:v>15.9</c:v>
                </c:pt>
                <c:pt idx="6">
                  <c:v>15.2</c:v>
                </c:pt>
                <c:pt idx="7">
                  <c:v>14.1</c:v>
                </c:pt>
                <c:pt idx="8">
                  <c:v>13</c:v>
                </c:pt>
                <c:pt idx="9">
                  <c:v>11</c:v>
                </c:pt>
                <c:pt idx="10">
                  <c:v>9.8000000000000007</c:v>
                </c:pt>
                <c:pt idx="11">
                  <c:v>9.1999999999999993</c:v>
                </c:pt>
              </c:numCache>
            </c:numRef>
          </c:val>
          <c:extLst>
            <c:ext xmlns:c16="http://schemas.microsoft.com/office/drawing/2014/chart" uri="{C3380CC4-5D6E-409C-BE32-E72D297353CC}">
              <c16:uniqueId val="{00000002-2F58-4B8E-B0D6-215B7F405B40}"/>
            </c:ext>
          </c:extLst>
        </c:ser>
        <c:dLbls>
          <c:showLegendKey val="0"/>
          <c:showVal val="0"/>
          <c:showCatName val="0"/>
          <c:showSerName val="0"/>
          <c:showPercent val="0"/>
          <c:showBubbleSize val="0"/>
        </c:dLbls>
        <c:gapWidth val="182"/>
        <c:axId val="411232560"/>
        <c:axId val="411232952"/>
      </c:barChart>
      <c:catAx>
        <c:axId val="4112325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1232952"/>
        <c:crosses val="autoZero"/>
        <c:auto val="1"/>
        <c:lblAlgn val="ctr"/>
        <c:lblOffset val="100"/>
        <c:noMultiLvlLbl val="0"/>
      </c:catAx>
      <c:valAx>
        <c:axId val="411232952"/>
        <c:scaling>
          <c:orientation val="minMax"/>
          <c:max val="4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123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6"/>
          </a:xfrm>
          <a:prstGeom prst="rect">
            <a:avLst/>
          </a:prstGeom>
        </p:spPr>
        <p:txBody>
          <a:bodyPr vert="horz" lIns="91423" tIns="45711" rIns="91423" bIns="45711" rtlCol="0"/>
          <a:lstStyle>
            <a:lvl1pPr algn="l">
              <a:defRPr sz="1200"/>
            </a:lvl1pPr>
          </a:lstStyle>
          <a:p>
            <a:r>
              <a:rPr lang="en-US"/>
              <a:t>3.2c_DOT Led Innovation</a:t>
            </a:r>
          </a:p>
        </p:txBody>
      </p:sp>
      <p:sp>
        <p:nvSpPr>
          <p:cNvPr id="3" name="Date Placeholder 2"/>
          <p:cNvSpPr>
            <a:spLocks noGrp="1"/>
          </p:cNvSpPr>
          <p:nvPr>
            <p:ph type="dt" sz="quarter" idx="1"/>
          </p:nvPr>
        </p:nvSpPr>
        <p:spPr>
          <a:xfrm>
            <a:off x="3970339" y="2"/>
            <a:ext cx="3038475" cy="466726"/>
          </a:xfrm>
          <a:prstGeom prst="rect">
            <a:avLst/>
          </a:prstGeom>
        </p:spPr>
        <p:txBody>
          <a:bodyPr vert="horz" lIns="91423" tIns="45711" rIns="91423" bIns="45711" rtlCol="0"/>
          <a:lstStyle>
            <a:lvl1pPr algn="r">
              <a:defRPr sz="1200"/>
            </a:lvl1pPr>
          </a:lstStyle>
          <a:p>
            <a:fld id="{A9DF1C2C-593E-4B16-A4CE-D85B7B14265A}" type="datetimeFigureOut">
              <a:rPr lang="en-US" smtClean="0"/>
              <a:t>9/7/2017</a:t>
            </a:fld>
            <a:endParaRPr lang="en-US"/>
          </a:p>
        </p:txBody>
      </p:sp>
      <p:sp>
        <p:nvSpPr>
          <p:cNvPr id="4" name="Footer Placeholder 3"/>
          <p:cNvSpPr>
            <a:spLocks noGrp="1"/>
          </p:cNvSpPr>
          <p:nvPr>
            <p:ph type="ftr" sz="quarter" idx="2"/>
          </p:nvPr>
        </p:nvSpPr>
        <p:spPr>
          <a:xfrm>
            <a:off x="2" y="8829676"/>
            <a:ext cx="3038475" cy="466726"/>
          </a:xfrm>
          <a:prstGeom prst="rect">
            <a:avLst/>
          </a:prstGeom>
        </p:spPr>
        <p:txBody>
          <a:bodyPr vert="horz" lIns="91423" tIns="45711" rIns="91423" bIns="45711" rtlCol="0" anchor="b"/>
          <a:lstStyle>
            <a:lvl1pPr algn="l">
              <a:defRPr sz="1200"/>
            </a:lvl1pPr>
          </a:lstStyle>
          <a:p>
            <a:endParaRPr lang="en-US"/>
          </a:p>
        </p:txBody>
      </p:sp>
      <p:sp>
        <p:nvSpPr>
          <p:cNvPr id="5" name="Slide Number Placeholder 4"/>
          <p:cNvSpPr>
            <a:spLocks noGrp="1"/>
          </p:cNvSpPr>
          <p:nvPr>
            <p:ph type="sldNum" sz="quarter" idx="3"/>
          </p:nvPr>
        </p:nvSpPr>
        <p:spPr>
          <a:xfrm>
            <a:off x="3970339" y="8829676"/>
            <a:ext cx="3038475" cy="466726"/>
          </a:xfrm>
          <a:prstGeom prst="rect">
            <a:avLst/>
          </a:prstGeom>
        </p:spPr>
        <p:txBody>
          <a:bodyPr vert="horz" lIns="91423" tIns="45711" rIns="91423" bIns="45711" rtlCol="0" anchor="b"/>
          <a:lstStyle>
            <a:lvl1pPr algn="r">
              <a:defRPr sz="1200"/>
            </a:lvl1pPr>
          </a:lstStyle>
          <a:p>
            <a:fld id="{E78B15D8-1DE1-4D49-8365-49E7D6A19DE0}" type="slidenum">
              <a:rPr lang="en-US" smtClean="0"/>
              <a:t>‹#›</a:t>
            </a:fld>
            <a:endParaRPr lang="en-US"/>
          </a:p>
        </p:txBody>
      </p:sp>
    </p:spTree>
    <p:extLst>
      <p:ext uri="{BB962C8B-B14F-4D97-AF65-F5344CB8AC3E}">
        <p14:creationId xmlns:p14="http://schemas.microsoft.com/office/powerpoint/2010/main" val="279442674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6"/>
          </a:xfrm>
          <a:prstGeom prst="rect">
            <a:avLst/>
          </a:prstGeom>
        </p:spPr>
        <p:txBody>
          <a:bodyPr vert="horz" lIns="91423" tIns="45711" rIns="91423" bIns="45711" rtlCol="0"/>
          <a:lstStyle>
            <a:lvl1pPr algn="l">
              <a:defRPr sz="1200"/>
            </a:lvl1pPr>
          </a:lstStyle>
          <a:p>
            <a:r>
              <a:rPr lang="en-US"/>
              <a:t>3.2c_DOT Led Innovation</a:t>
            </a:r>
          </a:p>
        </p:txBody>
      </p:sp>
      <p:sp>
        <p:nvSpPr>
          <p:cNvPr id="3" name="Date Placeholder 2"/>
          <p:cNvSpPr>
            <a:spLocks noGrp="1"/>
          </p:cNvSpPr>
          <p:nvPr>
            <p:ph type="dt" idx="1"/>
          </p:nvPr>
        </p:nvSpPr>
        <p:spPr>
          <a:xfrm>
            <a:off x="3970339" y="2"/>
            <a:ext cx="3038475" cy="466726"/>
          </a:xfrm>
          <a:prstGeom prst="rect">
            <a:avLst/>
          </a:prstGeom>
        </p:spPr>
        <p:txBody>
          <a:bodyPr vert="horz" lIns="91423" tIns="45711" rIns="91423" bIns="45711" rtlCol="0"/>
          <a:lstStyle>
            <a:lvl1pPr algn="r">
              <a:defRPr sz="1200"/>
            </a:lvl1pPr>
          </a:lstStyle>
          <a:p>
            <a:fld id="{F471D5CE-6E55-40CD-87AD-9C2E2187F2E1}" type="datetimeFigureOut">
              <a:rPr lang="en-US" smtClean="0"/>
              <a:t>9/7/2017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23" tIns="45711" rIns="91423" bIns="45711" rtlCol="0" anchor="ctr"/>
          <a:lstStyle/>
          <a:p>
            <a:endParaRPr lang="en-US"/>
          </a:p>
        </p:txBody>
      </p:sp>
      <p:sp>
        <p:nvSpPr>
          <p:cNvPr id="5" name="Notes Placeholder 4"/>
          <p:cNvSpPr>
            <a:spLocks noGrp="1"/>
          </p:cNvSpPr>
          <p:nvPr>
            <p:ph type="body" sz="quarter" idx="3"/>
          </p:nvPr>
        </p:nvSpPr>
        <p:spPr>
          <a:xfrm>
            <a:off x="701676" y="4473578"/>
            <a:ext cx="5607050" cy="3660774"/>
          </a:xfrm>
          <a:prstGeom prst="rect">
            <a:avLst/>
          </a:prstGeom>
        </p:spPr>
        <p:txBody>
          <a:bodyPr vert="horz" lIns="91423" tIns="45711" rIns="91423" bIns="4571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6"/>
            <a:ext cx="3038475" cy="466726"/>
          </a:xfrm>
          <a:prstGeom prst="rect">
            <a:avLst/>
          </a:prstGeom>
        </p:spPr>
        <p:txBody>
          <a:bodyPr vert="horz" lIns="91423" tIns="45711" rIns="91423" bIns="45711" rtlCol="0" anchor="b"/>
          <a:lstStyle>
            <a:lvl1pPr algn="l">
              <a:defRPr sz="1200"/>
            </a:lvl1pPr>
          </a:lstStyle>
          <a:p>
            <a:endParaRPr lang="en-US"/>
          </a:p>
        </p:txBody>
      </p:sp>
      <p:sp>
        <p:nvSpPr>
          <p:cNvPr id="7" name="Slide Number Placeholder 6"/>
          <p:cNvSpPr>
            <a:spLocks noGrp="1"/>
          </p:cNvSpPr>
          <p:nvPr>
            <p:ph type="sldNum" sz="quarter" idx="5"/>
          </p:nvPr>
        </p:nvSpPr>
        <p:spPr>
          <a:xfrm>
            <a:off x="3970339" y="8829676"/>
            <a:ext cx="3038475" cy="466726"/>
          </a:xfrm>
          <a:prstGeom prst="rect">
            <a:avLst/>
          </a:prstGeom>
        </p:spPr>
        <p:txBody>
          <a:bodyPr vert="horz" lIns="91423" tIns="45711" rIns="91423" bIns="45711" rtlCol="0" anchor="b"/>
          <a:lstStyle>
            <a:lvl1pPr algn="r">
              <a:defRPr sz="1200"/>
            </a:lvl1pPr>
          </a:lstStyle>
          <a:p>
            <a:fld id="{161EEA90-EB05-432F-8B0E-D9F535C29CAA}" type="slidenum">
              <a:rPr lang="en-US" smtClean="0"/>
              <a:t>‹#›</a:t>
            </a:fld>
            <a:endParaRPr lang="en-US"/>
          </a:p>
        </p:txBody>
      </p:sp>
    </p:spTree>
    <p:extLst>
      <p:ext uri="{BB962C8B-B14F-4D97-AF65-F5344CB8AC3E}">
        <p14:creationId xmlns:p14="http://schemas.microsoft.com/office/powerpoint/2010/main" val="40541893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2400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5462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1982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3873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a:t>
            </a:r>
            <a:r>
              <a:rPr lang="en-US" baseline="0" dirty="0"/>
              <a:t> specific “sweet spot” examples. </a:t>
            </a:r>
          </a:p>
          <a:p>
            <a:endParaRPr lang="en-US" baseline="0" dirty="0"/>
          </a:p>
          <a:p>
            <a:r>
              <a:rPr lang="en-US" baseline="0" dirty="0"/>
              <a:t>1. Development Services: Upgrading the existing development services permitting system and implementing process improvements. </a:t>
            </a:r>
          </a:p>
          <a:p>
            <a:r>
              <a:rPr lang="en-US" baseline="0" dirty="0"/>
              <a:t>2. CRM: ​An end-to-end digital customer relationship management (CRM) solution that includes a customer-facing mobile app, cross-department service request handling, and consolidated analytics. </a:t>
            </a:r>
          </a:p>
          <a:p>
            <a:r>
              <a:rPr lang="en-US" baseline="0" dirty="0"/>
              <a:t>3. Master addressing database. An accurate, complete, reliable, centrally-managed, and geographically-enabled for emergency dispatch, noticing, permitting, billing, and GIS analysis.      </a:t>
            </a:r>
          </a:p>
          <a:p>
            <a:endParaRPr lang="en-US" baseline="0" dirty="0"/>
          </a:p>
          <a:p>
            <a:endParaRPr lang="en-US" dirty="0"/>
          </a:p>
        </p:txBody>
      </p:sp>
    </p:spTree>
    <p:extLst>
      <p:ext uri="{BB962C8B-B14F-4D97-AF65-F5344CB8AC3E}">
        <p14:creationId xmlns:p14="http://schemas.microsoft.com/office/powerpoint/2010/main" val="3889769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0843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6320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8191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4356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“Why are we here?” Activity Discussion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Goal: Ground the event in participants’ own motivations and interests in innovation. </a:t>
            </a:r>
          </a:p>
          <a:p>
            <a:r>
              <a:rPr lang="en-US" sz="1200" kern="1200" dirty="0">
                <a:solidFill>
                  <a:schemeClr val="tx1"/>
                </a:solidFill>
                <a:effectLst/>
                <a:latin typeface="+mn-lt"/>
                <a:ea typeface="+mn-ea"/>
                <a:cs typeface="+mn-cs"/>
              </a:rPr>
              <a:t>Supplies: 2 wireless mics, pens, post-it notes</a:t>
            </a:r>
          </a:p>
          <a:p>
            <a:r>
              <a:rPr lang="en-US" sz="1200" kern="1200" dirty="0">
                <a:solidFill>
                  <a:schemeClr val="tx1"/>
                </a:solidFill>
                <a:effectLst/>
                <a:latin typeface="+mn-lt"/>
                <a:ea typeface="+mn-ea"/>
                <a:cs typeface="+mn-cs"/>
              </a:rPr>
              <a:t>Instructions for the group: </a:t>
            </a:r>
          </a:p>
          <a:p>
            <a:pPr lvl="0"/>
            <a:r>
              <a:rPr lang="en-US" sz="1200" kern="1200" dirty="0">
                <a:solidFill>
                  <a:schemeClr val="tx1"/>
                </a:solidFill>
                <a:effectLst/>
                <a:latin typeface="+mn-lt"/>
                <a:ea typeface="+mn-ea"/>
                <a:cs typeface="+mn-cs"/>
              </a:rPr>
              <a:t>Why does innovation matter? “Think about the last 12 months in the City of San Jose, come up with one example of EITHER something really </a:t>
            </a:r>
            <a:r>
              <a:rPr lang="en-US" sz="1200" b="1" kern="1200" dirty="0">
                <a:solidFill>
                  <a:schemeClr val="tx1"/>
                </a:solidFill>
                <a:effectLst/>
                <a:latin typeface="+mn-lt"/>
                <a:ea typeface="+mn-ea"/>
                <a:cs typeface="+mn-cs"/>
              </a:rPr>
              <a:t>innovative</a:t>
            </a:r>
            <a:r>
              <a:rPr lang="en-US" sz="1200" kern="1200" dirty="0">
                <a:solidFill>
                  <a:schemeClr val="tx1"/>
                </a:solidFill>
                <a:effectLst/>
                <a:latin typeface="+mn-lt"/>
                <a:ea typeface="+mn-ea"/>
                <a:cs typeface="+mn-cs"/>
              </a:rPr>
              <a:t> that it inspired you, or something so </a:t>
            </a:r>
            <a:r>
              <a:rPr lang="en-US" sz="1200" b="1" kern="1200" dirty="0">
                <a:solidFill>
                  <a:schemeClr val="tx1"/>
                </a:solidFill>
                <a:effectLst/>
                <a:latin typeface="+mn-lt"/>
                <a:ea typeface="+mn-ea"/>
                <a:cs typeface="+mn-cs"/>
              </a:rPr>
              <a:t>painful</a:t>
            </a:r>
            <a:r>
              <a:rPr lang="en-US" sz="1200" kern="1200" dirty="0">
                <a:solidFill>
                  <a:schemeClr val="tx1"/>
                </a:solidFill>
                <a:effectLst/>
                <a:latin typeface="+mn-lt"/>
                <a:ea typeface="+mn-ea"/>
                <a:cs typeface="+mn-cs"/>
              </a:rPr>
              <a:t> that you wanted to change it immediately. We’ll give you a few minutes to reflect and think of a one story. (2 minutes) </a:t>
            </a:r>
          </a:p>
          <a:p>
            <a:pPr lvl="0"/>
            <a:r>
              <a:rPr lang="en-US" sz="1200" kern="1200" dirty="0">
                <a:solidFill>
                  <a:schemeClr val="tx1"/>
                </a:solidFill>
                <a:effectLst/>
                <a:latin typeface="+mn-lt"/>
                <a:ea typeface="+mn-ea"/>
                <a:cs typeface="+mn-cs"/>
              </a:rPr>
              <a:t>“Now, turn to your neighbor and exchange stories.” (4 minutes each, 8 minutes total) </a:t>
            </a:r>
          </a:p>
          <a:p>
            <a:pPr lvl="0"/>
            <a:r>
              <a:rPr lang="en-US" sz="1200" kern="1200" dirty="0">
                <a:solidFill>
                  <a:schemeClr val="tx1"/>
                </a:solidFill>
                <a:effectLst/>
                <a:latin typeface="+mn-lt"/>
                <a:ea typeface="+mn-ea"/>
                <a:cs typeface="+mn-cs"/>
              </a:rPr>
              <a:t>“Who heard a story that they’d like to share with the group?” (Share stories from a few people – 8 minutes) </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D190FF-538A-48F9-AB3C-D3EFE238D60B}" type="slidenum">
              <a:rPr lang="en-US" smtClean="0"/>
              <a:t>18</a:t>
            </a:fld>
            <a:endParaRPr lang="en-US"/>
          </a:p>
        </p:txBody>
      </p:sp>
    </p:spTree>
    <p:extLst>
      <p:ext uri="{BB962C8B-B14F-4D97-AF65-F5344CB8AC3E}">
        <p14:creationId xmlns:p14="http://schemas.microsoft.com/office/powerpoint/2010/main" val="3831583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 we do this work is as important as what we work on. </a:t>
            </a:r>
          </a:p>
          <a:p>
            <a:endParaRPr lang="en-US" b="0" dirty="0"/>
          </a:p>
          <a:p>
            <a:r>
              <a:rPr lang="en-US" b="0" dirty="0"/>
              <a:t>Taking a page from methods that have been proven in the Silicon Valley and elsewhere, here are the three core principles of how we work. </a:t>
            </a:r>
          </a:p>
          <a:p>
            <a:endParaRPr lang="en-US" b="0" dirty="0"/>
          </a:p>
          <a:p>
            <a:r>
              <a:rPr lang="en-US" b="1" dirty="0"/>
              <a:t>Champion the customer</a:t>
            </a:r>
            <a:r>
              <a:rPr lang="en-US" dirty="0"/>
              <a:t>: Relentlessly focus on the user experience, by integrating human centered design principles into service delivery and technology platforms.</a:t>
            </a:r>
          </a:p>
          <a:p>
            <a:pPr lvl="0"/>
            <a:r>
              <a:rPr lang="en-US" b="1" dirty="0"/>
              <a:t>Learn through Data </a:t>
            </a:r>
            <a:r>
              <a:rPr lang="en-US" dirty="0"/>
              <a:t>–Track our progress using data to generate patterns, develop insights and translate insights into actions. </a:t>
            </a:r>
          </a:p>
          <a:p>
            <a:pPr lvl="0"/>
            <a:r>
              <a:rPr lang="en-US" b="1" dirty="0"/>
              <a:t>Iterate to Improve</a:t>
            </a:r>
            <a:r>
              <a:rPr lang="en-US" dirty="0"/>
              <a:t>- We prototype new services or processes and then iterate multiple times to learn and refine our offerings. </a:t>
            </a:r>
          </a:p>
          <a:p>
            <a:endParaRPr lang="en-US" dirty="0"/>
          </a:p>
          <a:p>
            <a:r>
              <a:rPr lang="en-US" dirty="0"/>
              <a:t>When applied, these principles keep us focused on the public we’re trying to serve, keep us accountable through tracking our progress, and form a virtuous cycle of continuous improvement. </a:t>
            </a:r>
          </a:p>
          <a:p>
            <a:endParaRPr lang="en-US" dirty="0"/>
          </a:p>
          <a:p>
            <a:r>
              <a:rPr lang="en-US" dirty="0"/>
              <a:t>Here are a few examples of these principles in action. </a:t>
            </a:r>
          </a:p>
        </p:txBody>
      </p:sp>
    </p:spTree>
    <p:extLst>
      <p:ext uri="{BB962C8B-B14F-4D97-AF65-F5344CB8AC3E}">
        <p14:creationId xmlns:p14="http://schemas.microsoft.com/office/powerpoint/2010/main" val="266726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1962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San Jose, we’re also working on creating a seamless customer experience to serve our residents better. Our new customer relationship management platform will soft launch before the end of this month. What residents will see is an app, which they can access on their phones, or on the web, to report potholes, graffiti, illegal dumping, abandoned vehicles and streetlight outages – five of the most requested items from our contact center. </a:t>
            </a:r>
          </a:p>
          <a:p>
            <a:endParaRPr lang="en-US" dirty="0"/>
          </a:p>
          <a:p>
            <a:r>
              <a:rPr lang="en-US" dirty="0"/>
              <a:t>The big change in their experience is that their requests will go directly to the departmental work order systems, and they will receive notifications as their request are resolved. </a:t>
            </a:r>
          </a:p>
          <a:p>
            <a:endParaRPr lang="en-US" dirty="0"/>
          </a:p>
          <a:p>
            <a:r>
              <a:rPr lang="en-US" dirty="0"/>
              <a:t>Chris Mills, Swati Ganesh and their team accomplished this through a few key principles:</a:t>
            </a:r>
          </a:p>
          <a:p>
            <a:r>
              <a:rPr lang="en-US" dirty="0"/>
              <a:t>- Collaborating across City departments, with weekly “conference room pilots” to demonstrate developing features and identify issues early </a:t>
            </a:r>
          </a:p>
          <a:p>
            <a:pPr marL="0" indent="0">
              <a:buFontTx/>
              <a:buNone/>
            </a:pPr>
            <a:r>
              <a:rPr lang="en-US" dirty="0"/>
              <a:t>- Testing early and often with real users </a:t>
            </a:r>
          </a:p>
          <a:p>
            <a:r>
              <a:rPr lang="en-US" dirty="0"/>
              <a:t>- Refining based on feedback from users </a:t>
            </a:r>
          </a:p>
        </p:txBody>
      </p:sp>
      <p:sp>
        <p:nvSpPr>
          <p:cNvPr id="4" name="Slide Number Placeholder 3"/>
          <p:cNvSpPr>
            <a:spLocks noGrp="1"/>
          </p:cNvSpPr>
          <p:nvPr>
            <p:ph type="sldNum" sz="quarter" idx="10"/>
          </p:nvPr>
        </p:nvSpPr>
        <p:spPr/>
        <p:txBody>
          <a:bodyPr/>
          <a:lstStyle/>
          <a:p>
            <a:fld id="{54D190FF-538A-48F9-AB3C-D3EFE238D60B}" type="slidenum">
              <a:rPr lang="en-US" smtClean="0"/>
              <a:t>20</a:t>
            </a:fld>
            <a:endParaRPr lang="en-US"/>
          </a:p>
        </p:txBody>
      </p:sp>
    </p:spTree>
    <p:extLst>
      <p:ext uri="{BB962C8B-B14F-4D97-AF65-F5344CB8AC3E}">
        <p14:creationId xmlns:p14="http://schemas.microsoft.com/office/powerpoint/2010/main" val="2734133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731520" y="4560570"/>
            <a:ext cx="5852160" cy="4320540"/>
          </a:xfrm>
          <a:prstGeom prst="rect">
            <a:avLst/>
          </a:prstGeom>
        </p:spPr>
        <p:txBody>
          <a:bodyPr lIns="96622" tIns="96622" rIns="96622" bIns="96622" anchor="t" anchorCtr="0">
            <a:noAutofit/>
          </a:bodyPr>
          <a:lstStyle/>
          <a:p>
            <a:r>
              <a:rPr lang="en-US" dirty="0">
                <a:solidFill>
                  <a:schemeClr val="bg1"/>
                </a:solidFill>
                <a:latin typeface="Arial" panose="020B0604020202020204" pitchFamily="34" charset="0"/>
                <a:cs typeface="Arial" panose="020B0604020202020204" pitchFamily="34" charset="0"/>
              </a:rPr>
              <a:t>[Turn it over to Avi Yotam, PRNS Administrative Services Division Manager]</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This is a story about how our team is innovating how we learn from our financial data. </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In such a decentralized department, our administrative team needs to work closely with numerous different program staff to manage budgets. What’s not great is how we shared information. </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Up until early 2015, we used standard FMS reports to share budget and spending status. As you can see on the screen, these reports don’t show the trend, comparative analysis, or information on cost recovery. </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We needed to use the data in a better way so we could see spending patterns, generate insights, and make better decisions. </a:t>
            </a:r>
          </a:p>
        </p:txBody>
      </p:sp>
    </p:spTree>
    <p:extLst>
      <p:ext uri="{BB962C8B-B14F-4D97-AF65-F5344CB8AC3E}">
        <p14:creationId xmlns:p14="http://schemas.microsoft.com/office/powerpoint/2010/main" val="821986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731520" y="4560570"/>
            <a:ext cx="5852160" cy="4320540"/>
          </a:xfrm>
          <a:prstGeom prst="rect">
            <a:avLst/>
          </a:prstGeom>
        </p:spPr>
        <p:txBody>
          <a:bodyPr lIns="96622" tIns="96622" rIns="96622" bIns="9662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Included in case the video on previous slide doesn’t work. </a:t>
            </a:r>
          </a:p>
        </p:txBody>
      </p:sp>
    </p:spTree>
    <p:extLst>
      <p:ext uri="{BB962C8B-B14F-4D97-AF65-F5344CB8AC3E}">
        <p14:creationId xmlns:p14="http://schemas.microsoft.com/office/powerpoint/2010/main" val="874321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9 months ago, our team decided to adopt a framework called scrum.  Scrum is a tool that’s been really helpful in managing our work. It’s lightweight, doesn’t require software and is adaptable to whatever your projects might be. The goal is to manage your project deliverables in 1-2 week chunks or sprints as we call them. Your supervisor and team plan out at the beginning of the 2 week sprint what the team can commit to given the limitations of time and team bandwidth. Then it’s up to the team to break these deliverables down into discrete tasks.  The point is to clear the scrum board so all tasks move from backlog to done. After each sprint we reflect on what went well and what we want to change for the next sprint. Its these iterations that have helped us refine our process and continuously improve. </a:t>
            </a:r>
          </a:p>
          <a:p>
            <a:endParaRPr lang="en-US" dirty="0"/>
          </a:p>
          <a:p>
            <a:endParaRPr lang="en-US" dirty="0"/>
          </a:p>
        </p:txBody>
      </p:sp>
    </p:spTree>
    <p:extLst>
      <p:ext uri="{BB962C8B-B14F-4D97-AF65-F5344CB8AC3E}">
        <p14:creationId xmlns:p14="http://schemas.microsoft.com/office/powerpoint/2010/main" val="239695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seeing on the Stickies Michelle is putting on the wall is 9 months worth of iteration over 19 sprints.  We haven’t quite come close to Edison’s 1000 iterations, but each time we reflect on the sprint, we learn something new to try. For example, in sprint 11 we loved how focused and aligned we felt as a team, but we still needed to work on vetting random incoming opportunities that seemed to crop up mid-sprint</a:t>
            </a:r>
          </a:p>
          <a:p>
            <a:endParaRPr lang="en-US" dirty="0"/>
          </a:p>
          <a:p>
            <a:r>
              <a:rPr lang="en-US" dirty="0"/>
              <a:t>.  It wasn’t perfect to begin with, and it was frustrating and there were a lot of kinks to work out.  Iteration helped us see that we were making progress, and reflecting on these iterations helped us to refine the scrum process and it’s ability to help reach our team objectives.. It takes discipline and the results are a highly effective team with everyone focused on a common goal.</a:t>
            </a:r>
          </a:p>
          <a:p>
            <a:endParaRPr lang="en-US" dirty="0"/>
          </a:p>
          <a:p>
            <a:r>
              <a:rPr lang="en-US" dirty="0"/>
              <a:t>If you are interested in adopting scrum for your team, our office is working on a training program that will be rolled out in late July.  We’ll share more information on that when it becomes available. </a:t>
            </a:r>
          </a:p>
        </p:txBody>
      </p:sp>
    </p:spTree>
    <p:extLst>
      <p:ext uri="{BB962C8B-B14F-4D97-AF65-F5344CB8AC3E}">
        <p14:creationId xmlns:p14="http://schemas.microsoft.com/office/powerpoint/2010/main" val="410701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Office 365</a:t>
            </a:r>
          </a:p>
          <a:p>
            <a:endParaRPr lang="en-US" dirty="0"/>
          </a:p>
        </p:txBody>
      </p:sp>
      <p:sp>
        <p:nvSpPr>
          <p:cNvPr id="4" name="Slide Number Placeholder 3"/>
          <p:cNvSpPr>
            <a:spLocks noGrp="1"/>
          </p:cNvSpPr>
          <p:nvPr>
            <p:ph type="sldNum" sz="quarter" idx="10"/>
          </p:nvPr>
        </p:nvSpPr>
        <p:spPr/>
        <p:txBody>
          <a:bodyPr/>
          <a:lstStyle/>
          <a:p>
            <a:fld id="{161EEA90-EB05-432F-8B0E-D9F535C29CAA}" type="slidenum">
              <a:rPr lang="en-US" smtClean="0"/>
              <a:t>25</a:t>
            </a:fld>
            <a:endParaRPr lang="en-US"/>
          </a:p>
        </p:txBody>
      </p:sp>
    </p:spTree>
    <p:extLst>
      <p:ext uri="{BB962C8B-B14F-4D97-AF65-F5344CB8AC3E}">
        <p14:creationId xmlns:p14="http://schemas.microsoft.com/office/powerpoint/2010/main" val="1829580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2525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515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460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Introduction – Dave Sykes</a:t>
            </a:r>
          </a:p>
          <a:p>
            <a:endParaRPr lang="en-US" sz="1400" dirty="0"/>
          </a:p>
          <a:p>
            <a:r>
              <a:rPr lang="en-US" sz="1400" dirty="0"/>
              <a:t>Where we started: a few years ago, private sector companies telling us that they could convert our streetlights for free: </a:t>
            </a:r>
          </a:p>
          <a:p>
            <a:pPr marL="285750" indent="-285750">
              <a:buFont typeface="Arial" panose="020B0604020202020204" pitchFamily="34" charset="0"/>
              <a:buChar char="•"/>
            </a:pPr>
            <a:r>
              <a:rPr lang="en-US" sz="1400" dirty="0"/>
              <a:t>Front the money, pay the conversion costs through energy savings OR</a:t>
            </a:r>
          </a:p>
          <a:p>
            <a:pPr marL="285750" indent="-285750">
              <a:buFont typeface="Arial" panose="020B0604020202020204" pitchFamily="34" charset="0"/>
              <a:buChar char="•"/>
            </a:pPr>
            <a:r>
              <a:rPr lang="en-US" sz="1400" dirty="0"/>
              <a:t>Convert the streetlight in exchange for access to our right-of-way (SmartPoles)</a:t>
            </a:r>
          </a:p>
          <a:p>
            <a:endParaRPr lang="en-US" sz="1400" dirty="0"/>
          </a:p>
          <a:p>
            <a:r>
              <a:rPr lang="en-US" sz="1400" dirty="0"/>
              <a:t>These unsolicited proposals were interesting, however, under our procurement rules, the City needed to conduct some sort of procurement. So in 2015, Council directed staff to issue the RFP before you today. </a:t>
            </a:r>
          </a:p>
          <a:p>
            <a:endParaRPr lang="en-US" sz="1400" dirty="0"/>
          </a:p>
          <a:p>
            <a:r>
              <a:rPr lang="en-US" sz="1400" dirty="0"/>
              <a:t>When the responses came back, they were intriguing. However, none of them met the original goal of converting streetlights at little to no cost to the General Fund. Each proposal had promising components, and the staff team worked hard to thoroughly vet, understand, review, and score the proposals.  Staff did so because we how much you and our residents want LED streetlights. The team has worked diligently to find a path forward with this RFP. </a:t>
            </a:r>
          </a:p>
          <a:p>
            <a:endParaRPr lang="en-US" sz="1400" dirty="0"/>
          </a:p>
          <a:p>
            <a:endParaRPr lang="en-US" sz="1400" dirty="0"/>
          </a:p>
          <a:p>
            <a:endParaRPr lang="en-US" sz="14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686CA5-5EBA-4BE7-905E-CAA93EC88EB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86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a:t>CA’s first civilian settlement, and first city to incorporate in 1850. </a:t>
            </a:r>
          </a:p>
          <a:p>
            <a:pPr lvl="0">
              <a:spcBef>
                <a:spcPts val="0"/>
              </a:spcBef>
              <a:buNone/>
            </a:pPr>
            <a:r>
              <a:rPr lang="en" sz="1200"/>
              <a:t>Over 2x the size of oakland (</a:t>
            </a:r>
            <a:r>
              <a:rPr lang="en" sz="1200">
                <a:solidFill>
                  <a:srgbClr val="222222"/>
                </a:solidFill>
                <a:highlight>
                  <a:srgbClr val="FFFFFF"/>
                </a:highlight>
              </a:rPr>
              <a:t>78 sq. mi)</a:t>
            </a:r>
          </a:p>
          <a:p>
            <a:pPr lvl="0">
              <a:spcBef>
                <a:spcPts val="0"/>
              </a:spcBef>
              <a:buNone/>
            </a:pPr>
            <a:r>
              <a:rPr lang="en" sz="1200">
                <a:solidFill>
                  <a:srgbClr val="222222"/>
                </a:solidFill>
                <a:highlight>
                  <a:srgbClr val="FFFFFF"/>
                </a:highlight>
              </a:rPr>
              <a:t>Over 3x the size of SF (49 sq.mi)</a:t>
            </a:r>
          </a:p>
        </p:txBody>
      </p:sp>
    </p:spTree>
    <p:extLst>
      <p:ext uri="{BB962C8B-B14F-4D97-AF65-F5344CB8AC3E}">
        <p14:creationId xmlns:p14="http://schemas.microsoft.com/office/powerpoint/2010/main" val="618588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20861" y="4473892"/>
            <a:ext cx="6041985" cy="4565936"/>
          </a:xfrm>
        </p:spPr>
        <p:txBody>
          <a:bodyPr/>
          <a:lstStyle/>
          <a:p>
            <a:r>
              <a:rPr lang="en-US" sz="1400" b="1" dirty="0"/>
              <a:t>Kevin O’Connor</a:t>
            </a:r>
          </a:p>
          <a:p>
            <a:endParaRPr lang="en-US" sz="1400" dirty="0"/>
          </a:p>
          <a:p>
            <a:r>
              <a:rPr lang="en-US" sz="1400" dirty="0"/>
              <a:t>As Dave said, this RFP was about streetlights. </a:t>
            </a:r>
          </a:p>
          <a:p>
            <a:pPr marL="285750" indent="-285750">
              <a:buFont typeface="Arial" panose="020B0604020202020204" pitchFamily="34" charset="0"/>
              <a:buChar char="•"/>
            </a:pPr>
            <a:r>
              <a:rPr lang="en-US" sz="1400" dirty="0"/>
              <a:t>64,400 active streetlights </a:t>
            </a:r>
          </a:p>
          <a:p>
            <a:pPr marL="285750" indent="-285750">
              <a:buFont typeface="Arial" panose="020B0604020202020204" pitchFamily="34" charset="0"/>
              <a:buChar char="•"/>
            </a:pPr>
            <a:r>
              <a:rPr lang="en-US" sz="1400" dirty="0"/>
              <a:t>1970s: Energy Crisis. Sodium vapor lights installed.</a:t>
            </a:r>
          </a:p>
          <a:p>
            <a:pPr marL="285750" indent="-285750">
              <a:buFont typeface="Arial" panose="020B0604020202020204" pitchFamily="34" charset="0"/>
              <a:buChar char="•"/>
            </a:pPr>
            <a:r>
              <a:rPr lang="en-US" sz="1400" dirty="0"/>
              <a:t>10 years ago, San José partnered with the lighting industry to bring LED streetlights to market. We conducted tests in our neighborhoods and worked with Lick Observatory to minimize impacts through design and dimming.</a:t>
            </a:r>
          </a:p>
          <a:p>
            <a:r>
              <a:rPr lang="en-US" sz="1400" dirty="0"/>
              <a:t>Results: LED Streetlights: </a:t>
            </a:r>
          </a:p>
          <a:p>
            <a:pPr marL="285750" indent="-285750">
              <a:buFont typeface="Arial" panose="020B0604020202020204" pitchFamily="34" charset="0"/>
              <a:buChar char="•"/>
            </a:pPr>
            <a:r>
              <a:rPr lang="en-US" sz="1400" dirty="0"/>
              <a:t>Improved Visibility</a:t>
            </a:r>
          </a:p>
          <a:p>
            <a:pPr marL="285750" indent="-285750">
              <a:buFont typeface="Arial" panose="020B0604020202020204" pitchFamily="34" charset="0"/>
              <a:buChar char="•"/>
            </a:pPr>
            <a:r>
              <a:rPr lang="en-US" sz="1400" dirty="0"/>
              <a:t>Use less energy</a:t>
            </a:r>
          </a:p>
          <a:p>
            <a:pPr marL="285750" indent="-285750">
              <a:buFont typeface="Arial" panose="020B0604020202020204" pitchFamily="34" charset="0"/>
              <a:buChar char="•"/>
            </a:pPr>
            <a:r>
              <a:rPr lang="en-US" sz="1400" dirty="0"/>
              <a:t>Last longer 15-20 years vs. 5-7</a:t>
            </a:r>
          </a:p>
          <a:p>
            <a:pPr marL="285750" indent="-285750">
              <a:buFont typeface="Arial" panose="020B0604020202020204" pitchFamily="34" charset="0"/>
              <a:buChar char="•"/>
            </a:pPr>
            <a:r>
              <a:rPr lang="en-US" sz="1400" dirty="0"/>
              <a:t>Don’t put toxics into the landfill</a:t>
            </a:r>
          </a:p>
          <a:p>
            <a:pPr marL="285750" indent="-285750">
              <a:buFont typeface="Arial" panose="020B0604020202020204" pitchFamily="34" charset="0"/>
              <a:buChar char="•"/>
            </a:pPr>
            <a:r>
              <a:rPr lang="en-US" sz="1400" dirty="0"/>
              <a:t>Can be dimmed (with controller unit)</a:t>
            </a:r>
          </a:p>
          <a:p>
            <a:endParaRPr lang="en-US" sz="1400" dirty="0"/>
          </a:p>
          <a:p>
            <a:r>
              <a:rPr lang="en-US" sz="1400" dirty="0"/>
              <a:t>However: LEDs cost more than existing lights</a:t>
            </a:r>
          </a:p>
          <a:p>
            <a:r>
              <a:rPr lang="en-US" sz="1400" dirty="0"/>
              <a:t>Can’t change bulbs; must replace luminaire</a:t>
            </a:r>
          </a:p>
          <a:p>
            <a:endParaRPr lang="en-US" sz="1400" dirty="0"/>
          </a:p>
          <a:p>
            <a:r>
              <a:rPr lang="en-US" sz="1400" dirty="0"/>
              <a:t>2007: Green Vision adopted </a:t>
            </a:r>
          </a:p>
          <a:p>
            <a:r>
              <a:rPr lang="en-US" sz="1400" dirty="0"/>
              <a:t>2008-2015: 25,000 LED streetlights with controller units </a:t>
            </a:r>
          </a:p>
          <a:p>
            <a:pPr marL="349415" indent="-349415">
              <a:buFont typeface="Arial" panose="020B0604020202020204" pitchFamily="34" charset="0"/>
              <a:buChar char="•"/>
            </a:pPr>
            <a:r>
              <a:rPr lang="en-US" sz="1400" dirty="0"/>
              <a:t>7,000 grants/one-time funds</a:t>
            </a:r>
          </a:p>
          <a:p>
            <a:pPr marL="349415" indent="-349415">
              <a:buFont typeface="Arial" panose="020B0604020202020204" pitchFamily="34" charset="0"/>
              <a:buChar char="•"/>
            </a:pPr>
            <a:r>
              <a:rPr lang="en-US" sz="1400" dirty="0"/>
              <a:t>18,000 ESCO</a:t>
            </a:r>
          </a:p>
          <a:p>
            <a:endParaRPr lang="en-US" sz="1400" dirty="0"/>
          </a:p>
          <a:p>
            <a:endParaRPr lang="en-US" sz="14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686CA5-5EBA-4BE7-905E-CAA93EC88EB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389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Kevin O’Connor</a:t>
            </a:r>
          </a:p>
          <a:p>
            <a:endParaRPr lang="en-US" sz="1400" dirty="0"/>
          </a:p>
          <a:p>
            <a:r>
              <a:rPr lang="en-US" sz="1400" dirty="0"/>
              <a:t>Questions staff gets asked: Why are neighboring cities able to convert their streetlights more quickly than San José? Why is it so difficult here?</a:t>
            </a:r>
          </a:p>
          <a:p>
            <a:endParaRPr lang="en-US" sz="1400" dirty="0"/>
          </a:p>
          <a:p>
            <a:r>
              <a:rPr lang="en-US" sz="1400" dirty="0"/>
              <a:t>San José’s lights are already fairly energy efficient.</a:t>
            </a:r>
          </a:p>
          <a:p>
            <a:r>
              <a:rPr lang="en-US" sz="1400" dirty="0"/>
              <a:t>Most Cities have High Pressure sodium lights. San José has low pressure sodium lights. This chart shows the difference in energy savings. </a:t>
            </a:r>
          </a:p>
          <a:p>
            <a:endParaRPr lang="en-US" sz="1400" dirty="0"/>
          </a:p>
          <a:p>
            <a:r>
              <a:rPr lang="en-US" sz="1400" dirty="0"/>
              <a:t>A city with High Pressure Sodium lights would recoup their upfront costs through energy savings in about 7 years, while in San José the energy savings would take about 15 years to pay off.</a:t>
            </a:r>
          </a:p>
          <a:p>
            <a:endParaRPr lang="en-US" sz="1400" dirty="0"/>
          </a:p>
          <a:p>
            <a:r>
              <a:rPr lang="en-US" sz="1400" dirty="0"/>
              <a:t>In addition, most cities use simple photo cells to turn lights on &amp; off. Our Council Policy calls for our LED lights to be dimmable. The controller units add about $6 million to the cost of converting the remaining lights. The dimming costs do not pay for themselves over time.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686CA5-5EBA-4BE7-905E-CAA93EC88EB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8477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RFP Overview – Michelle McGurk</a:t>
            </a:r>
          </a:p>
          <a:p>
            <a:endParaRPr lang="en-US" sz="1400" dirty="0"/>
          </a:p>
          <a:p>
            <a:r>
              <a:rPr lang="en-US" sz="1400" dirty="0"/>
              <a:t>2013-2015: Unsolicited proposals</a:t>
            </a:r>
          </a:p>
          <a:p>
            <a:r>
              <a:rPr lang="en-US" sz="1400" dirty="0"/>
              <a:t>2015: Philips, </a:t>
            </a:r>
            <a:r>
              <a:rPr lang="en-US" sz="1400" dirty="0" err="1"/>
              <a:t>anyCOMM</a:t>
            </a:r>
            <a:r>
              <a:rPr lang="en-US" sz="1400" dirty="0"/>
              <a:t> demonstration partnership agreements</a:t>
            </a:r>
          </a:p>
          <a:p>
            <a:r>
              <a:rPr lang="en-US" sz="1400" dirty="0"/>
              <a:t>(In the Philips demonstration project, the company converted 750 lights in exchange for the ability to install and test 50 SmartPoles on City sidewalks)</a:t>
            </a:r>
          </a:p>
          <a:p>
            <a:r>
              <a:rPr lang="en-US" sz="1400" dirty="0"/>
              <a:t>(</a:t>
            </a:r>
            <a:r>
              <a:rPr lang="en-US" sz="1400" dirty="0" err="1"/>
              <a:t>anyCOMM</a:t>
            </a:r>
            <a:r>
              <a:rPr lang="en-US" sz="1400" dirty="0"/>
              <a:t> was in contract to install and test 166 units, however only 8 were installed and the demonstration project concluded without any </a:t>
            </a:r>
          </a:p>
          <a:p>
            <a:r>
              <a:rPr lang="en-US" sz="1400" dirty="0"/>
              <a:t>Council directed staff to go out to RFP Innovative LED Replacement RFP</a:t>
            </a:r>
          </a:p>
          <a:p>
            <a:endParaRPr lang="en-US" sz="1400" dirty="0"/>
          </a:p>
          <a:p>
            <a:r>
              <a:rPr lang="en-US" sz="1400" dirty="0"/>
              <a:t>Allow proposers to use City real estate assets in exchange for converting lights. These could include real estate, small-cell telecom, naming rights. Accepted Installation proposals and In-Lieu Proposals (where City obtains cash that could be used to convert streetlights) </a:t>
            </a:r>
          </a:p>
          <a:p>
            <a:endParaRPr lang="en-US" sz="1400" dirty="0"/>
          </a:p>
          <a:p>
            <a:r>
              <a:rPr lang="en-US" sz="1400" dirty="0"/>
              <a:t>Never done anything like this in San José Options were wide open.</a:t>
            </a:r>
          </a:p>
          <a:p>
            <a:r>
              <a:rPr lang="en-US" sz="1400" dirty="0"/>
              <a:t>11 proposals in phase 1; 6 proposals in phase 2. 4 Finalists. </a:t>
            </a:r>
          </a:p>
          <a:p>
            <a:endParaRPr lang="en-US" sz="1400" dirty="0"/>
          </a:p>
          <a:p>
            <a:endParaRPr lang="en-US" sz="1400" dirty="0"/>
          </a:p>
          <a:p>
            <a:endParaRPr lang="en-US" sz="1400" dirty="0"/>
          </a:p>
          <a:p>
            <a:endParaRPr lang="en-US" sz="1400" dirty="0"/>
          </a:p>
          <a:p>
            <a:endParaRPr lang="en-US" sz="14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686CA5-5EBA-4BE7-905E-CAA93EC88EB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52041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KIP Harkness</a:t>
            </a:r>
          </a:p>
          <a:p>
            <a:endParaRPr lang="en-US" dirty="0"/>
          </a:p>
          <a:p>
            <a:r>
              <a:rPr lang="en-US" dirty="0"/>
              <a:t>Good Afternoon,</a:t>
            </a:r>
            <a:r>
              <a:rPr lang="en-US" baseline="0" dirty="0"/>
              <a:t> Honorable Mayor, Members of the Council, and the Public.  Kip Harkness, Deputy City Manager with the portfolio of Civic Innovation and Digital Strategy.</a:t>
            </a:r>
          </a:p>
          <a:p>
            <a:endParaRPr lang="en-US" baseline="0" dirty="0"/>
          </a:p>
          <a:p>
            <a:r>
              <a:rPr lang="en-US" baseline="0" dirty="0"/>
              <a:t>I want step back and take us through a little bit of a primer on some of the technology ecosystems that are important for us to understand as we make decisions to build out our smart City, and then walk though the staff recommendation to reject all bids and separate out the procurement of LED lighting form the IoT procurement.</a:t>
            </a:r>
          </a:p>
          <a:p>
            <a:endParaRPr lang="en-US" baseline="0" dirty="0"/>
          </a:p>
          <a:p>
            <a:r>
              <a:rPr lang="en-US" baseline="0" dirty="0"/>
              <a:t>Lets start with existing landscape designed to carry voice and secondarily data.  </a:t>
            </a:r>
            <a:r>
              <a:rPr lang="en-US" dirty="0"/>
              <a:t>This is the morphology (ar</a:t>
            </a:r>
            <a:r>
              <a:rPr lang="en-US" baseline="0" dirty="0"/>
              <a:t>chitecture)</a:t>
            </a:r>
            <a:r>
              <a:rPr lang="en-US" dirty="0"/>
              <a:t> we have had for several decades – a voice focused</a:t>
            </a:r>
            <a:r>
              <a:rPr lang="en-US" baseline="0" dirty="0"/>
              <a:t> architecture which supported the evolution from 1G to 2G to 3G to our current state of 4G/LTE.  It is characterized by copper wire going to the premise supported by Marco cell towers to carry all Mobile voice and data commination.    This network can provide effective voice communication in home and mobile but slower than we now expect for in home data and mobile.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686CA5-5EBA-4BE7-905E-CAA93EC88EB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5536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Kip Harkness</a:t>
            </a:r>
          </a:p>
          <a:p>
            <a:endParaRPr lang="en-US" dirty="0"/>
          </a:p>
          <a:p>
            <a:r>
              <a:rPr lang="en-US" dirty="0"/>
              <a:t>TRENDS:</a:t>
            </a:r>
            <a:r>
              <a:rPr lang="en-US" baseline="0" dirty="0"/>
              <a:t> </a:t>
            </a:r>
            <a:r>
              <a:rPr lang="en-US" dirty="0"/>
              <a:t>Over the last two decades,</a:t>
            </a:r>
            <a:r>
              <a:rPr lang="en-US" baseline="0" dirty="0"/>
              <a:t> and especially in the last 5-7 years we have seen an explosive growth of Mobile, Data Usage, and Customer Expectations.</a:t>
            </a:r>
          </a:p>
          <a:p>
            <a:endParaRPr lang="en-US" baseline="0" dirty="0"/>
          </a:p>
          <a:p>
            <a:r>
              <a:rPr lang="en-US" baseline="0" dirty="0"/>
              <a:t>All of these have combined to create a high and to the right demand by customers for faster speed access everywhere. Just think about your own usage pattern as an example 10 years ago we were fine with a half way decent voice call and some texting… now we expect to be able to stream movies while our phones map our location and pay for our purchase all without missing a beat.</a:t>
            </a:r>
            <a:endParaRPr lang="en-US" dirty="0"/>
          </a:p>
          <a:p>
            <a:endParaRPr lang="en-US" dirty="0"/>
          </a:p>
          <a:p>
            <a:r>
              <a:rPr lang="en-US" dirty="0"/>
              <a:t>Above </a:t>
            </a:r>
            <a:r>
              <a:rPr lang="en-US" baseline="0" dirty="0"/>
              <a:t>is the morphology (architecture) that is emerging to support better 4G/LTE and the next evolution – 5G or 5th generation mobile networks which is the proposed next major phase of mobile telecommunications standards beyond the current 4G/LTE standards.</a:t>
            </a:r>
          </a:p>
          <a:p>
            <a:endParaRPr lang="en-US" baseline="0" dirty="0"/>
          </a:p>
          <a:p>
            <a:r>
              <a:rPr lang="en-US" baseline="0" dirty="0"/>
              <a:t>This morphology is characterized by fiber optic cable which take advantage of the fastest thing in the universe light, you also see the emergence of small cells connected to fiber to provide higher speed mobile coverage than is possible with just macro-towers alone.  Though we expect those macro towers to remain an important component. You also see in building solutions as significant part of the morphology.</a:t>
            </a:r>
          </a:p>
          <a:p>
            <a:endParaRPr lang="en-US" baseline="0" dirty="0"/>
          </a:p>
          <a:p>
            <a:r>
              <a:rPr lang="en-US" baseline="0" dirty="0"/>
              <a:t>The standards body defining 5G (The 3GPP or the Third Generation Partnership Project) is expecting initial standards to be finalized first quarter next year – 6 months ahead of schedule - and you are already seeing 5G pilots by AT&amp;T and Verizon and other service providers.</a:t>
            </a:r>
          </a:p>
          <a:p>
            <a:endParaRPr lang="en-US" baseline="0" dirty="0"/>
          </a:p>
          <a:p>
            <a:r>
              <a:rPr lang="en-US" baseline="0" dirty="0"/>
              <a:t>This landscape provides for dramatically increased speeds to meet our mobile data needs and is particularly well suited to Dense Urban, Urban, and Suburban landscapes which is covers almost all of San Jose.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686CA5-5EBA-4BE7-905E-CAA93EC88EB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6815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9613"/>
            <a:ext cx="6302375" cy="3544887"/>
          </a:xfrm>
        </p:spPr>
      </p:sp>
      <p:sp>
        <p:nvSpPr>
          <p:cNvPr id="3" name="Notes Placeholder 2"/>
          <p:cNvSpPr>
            <a:spLocks noGrp="1"/>
          </p:cNvSpPr>
          <p:nvPr>
            <p:ph type="body" idx="1"/>
          </p:nvPr>
        </p:nvSpPr>
        <p:spPr/>
        <p:txBody>
          <a:bodyPr/>
          <a:lstStyle/>
          <a:p>
            <a:pPr defTabSz="898136">
              <a:defRPr/>
            </a:pPr>
            <a:r>
              <a:rPr lang="en-US" b="1" dirty="0"/>
              <a:t>Kip</a:t>
            </a:r>
            <a:r>
              <a:rPr lang="en-US" b="1" baseline="0" dirty="0"/>
              <a:t> Harkness</a:t>
            </a:r>
            <a:endParaRPr lang="en-US" b="1" dirty="0"/>
          </a:p>
          <a:p>
            <a:pPr defTabSz="898136">
              <a:defRPr/>
            </a:pPr>
            <a:endParaRPr lang="en-US" b="0" dirty="0"/>
          </a:p>
          <a:p>
            <a:pPr defTabSz="898136">
              <a:defRPr/>
            </a:pPr>
            <a:r>
              <a:rPr lang="en-US" b="0" dirty="0"/>
              <a:t>What this emerging 5G</a:t>
            </a:r>
            <a:r>
              <a:rPr lang="en-US" b="0" baseline="0" dirty="0"/>
              <a:t> landscape does is radically change both the function and value of our public street lights.</a:t>
            </a:r>
          </a:p>
          <a:p>
            <a:pPr defTabSz="898136">
              <a:defRPr/>
            </a:pPr>
            <a:endParaRPr lang="en-US" b="0" baseline="0" dirty="0"/>
          </a:p>
          <a:p>
            <a:pPr defTabSz="898136">
              <a:defRPr/>
            </a:pPr>
            <a:r>
              <a:rPr lang="en-US" b="0" baseline="0" dirty="0"/>
              <a:t>For hundreds years since the first public street light poles were installed in Paris under Louis XIV we have thought of </a:t>
            </a:r>
            <a:r>
              <a:rPr lang="en-US" b="0" dirty="0"/>
              <a:t>thought</a:t>
            </a:r>
            <a:r>
              <a:rPr lang="en-US" b="0" baseline="0" dirty="0"/>
              <a:t> of public street light poles as poles that provide light to the public on the street.  Important but pretty straight forward.</a:t>
            </a:r>
          </a:p>
          <a:p>
            <a:pPr defTabSz="898136">
              <a:defRPr/>
            </a:pPr>
            <a:endParaRPr lang="en-US" b="0" baseline="0" dirty="0"/>
          </a:p>
          <a:p>
            <a:pPr defTabSz="898136">
              <a:defRPr/>
            </a:pPr>
            <a:r>
              <a:rPr lang="en-US" b="0" baseline="0" dirty="0"/>
              <a:t>As we worked with PwC in recent months developing the City’s first ever Broadband strategy we realized that with the mobile &amp; data imperative, and resulting shift in the morphology to support 5G that we described earlier AND the parallel emergence of the Internet of Things (IoT) as a primary tool for the Smart City,  That public street light poles are now a key component in the information infrastructure of the 21rst </a:t>
            </a:r>
            <a:r>
              <a:rPr lang="en-US" b="0" baseline="0" dirty="0" err="1"/>
              <a:t>centruty</a:t>
            </a:r>
            <a:r>
              <a:rPr lang="en-US" b="0" baseline="0" dirty="0"/>
              <a:t> and are the city’s most important point of leverage as we support the build out of broadband and the development of a smart city with a robust IoT network.</a:t>
            </a:r>
          </a:p>
          <a:p>
            <a:pPr defTabSz="898136">
              <a:defRPr/>
            </a:pPr>
            <a:endParaRPr lang="en-US" b="0" baseline="0" dirty="0"/>
          </a:p>
          <a:p>
            <a:pPr defTabSz="898136">
              <a:defRPr/>
            </a:pPr>
            <a:r>
              <a:rPr lang="en-US" b="0" baseline="0" dirty="0"/>
              <a:t>Bottom Line</a:t>
            </a:r>
            <a:r>
              <a:rPr lang="en-US" b="1" baseline="0" dirty="0"/>
              <a:t>: There is increasing value to our street light poles and we need be thoughtful and intentional in how we trade that value for our future.</a:t>
            </a:r>
          </a:p>
          <a:p>
            <a:pPr defTabSz="898136">
              <a:defRPr/>
            </a:pPr>
            <a:endParaRPr lang="en-US" b="1" baseline="0" dirty="0"/>
          </a:p>
          <a:p>
            <a:pPr defTabSz="898136">
              <a:defRPr/>
            </a:pPr>
            <a:r>
              <a:rPr lang="en-US" b="0" baseline="0" dirty="0"/>
              <a:t>We now think about our poles has having a role in three technological swim lanes that are at significantly different states of maturity.</a:t>
            </a:r>
          </a:p>
          <a:p>
            <a:pPr defTabSz="898136">
              <a:defRPr/>
            </a:pPr>
            <a:endParaRPr lang="en-US" b="0" baseline="0" dirty="0"/>
          </a:p>
          <a:p>
            <a:pPr defTabSz="898136">
              <a:defRPr/>
            </a:pPr>
            <a:r>
              <a:rPr lang="en-US" b="0" baseline="0" dirty="0"/>
              <a:t>STREET LIGHT :The first swim lane is Streetlights where LEDs represent the dominant mature technology. This was the starting point of the RFP and the core goal, to convert our remaining low-pressure sodium lights to more energy efficient, white, light, and controllable LEDs.  Again I think it is worth mentioning that this technology is now mature in part because of years of experimentation with our DOT and various LED pioneers.  We understand this technology well, and our cities requirements.  We feel we are ready to move forward in this area quickly.</a:t>
            </a:r>
          </a:p>
          <a:p>
            <a:pPr defTabSz="898136">
              <a:defRPr/>
            </a:pPr>
            <a:endParaRPr lang="en-US" b="0" baseline="0" dirty="0"/>
          </a:p>
          <a:p>
            <a:pPr defTabSz="898136">
              <a:defRPr/>
            </a:pPr>
            <a:r>
              <a:rPr lang="en-US" b="0" baseline="0" dirty="0"/>
              <a:t>SMALL CELLS: The second swim lane is for small cells to power the 5G deployment, this swim lane uses our poles to provide three things access (thing unobstructed height), power, and access through data through backhaul typically to fiber.  We have been actively involved in this swim lane and have established a council approved leasing policy that sets appropriate prices for access to poles and provides a ministerial permitting process to speed approvals.  There is a great deal of potential change in this swim lane as new State laws and Federal regulations are under consideration that would dramatically reduce local control and our city’s ability to capture the full value of our public infrastructure.  We feel that we should re-examine our policies and permitting procedures in this area in light of the developing broadband strategy to promote fast and equitable broadband deployment.</a:t>
            </a:r>
          </a:p>
          <a:p>
            <a:pPr defTabSz="898136">
              <a:defRPr/>
            </a:pPr>
            <a:endParaRPr lang="en-US" b="0" baseline="0" dirty="0"/>
          </a:p>
          <a:p>
            <a:pPr defTabSz="898136">
              <a:defRPr/>
            </a:pPr>
            <a:r>
              <a:rPr lang="en-US" b="0" baseline="0" dirty="0"/>
              <a:t>INTERNET of THINGS: The third swim lane is the Internet of things for smart cities which includes the use of a range of sensors including lighting control, cameras, and many other uses.  This swim lane is the most immature of the three.  To quote </a:t>
            </a:r>
            <a:r>
              <a:rPr lang="en-US" b="0" baseline="0" dirty="0" err="1"/>
              <a:t>Telensa</a:t>
            </a:r>
            <a:r>
              <a:rPr lang="en-US" b="0" baseline="0" dirty="0"/>
              <a:t>, a global leader in the field “The smart city IoT market is awash with pilot applications looking for a business case, Low Power Wide Area wireless networks waiting for a critical mass of devices, and vendors hoping for a path to profit.”  Because of this immaturity we recommend taking advantage of a $200k Knight grant we recently received to do a rapid deep dive into IoT to seek to understand a San Jose approach to the technology space and initial requirements before moving to procurement at scale.</a:t>
            </a:r>
          </a:p>
          <a:p>
            <a:pPr defTabSz="898136">
              <a:defRPr/>
            </a:pPr>
            <a:endParaRPr lang="en-US" b="0" baseline="0" dirty="0"/>
          </a:p>
          <a:p>
            <a:pPr defTabSz="898136">
              <a:defRPr/>
            </a:pPr>
            <a:r>
              <a:rPr lang="en-US" b="0" baseline="0" dirty="0"/>
              <a:t>Before we move away from poles I want to briefly explore the question of exclusive v. non-exclusive access to our poles. The top ranked proposer is offering non-exclusive access to our poles for other providers, and I believe they are doing so in good faith, but the reality is more complex, and because of three powerful drivers we may end up awarding de facto exclusive access to our poles.  </a:t>
            </a:r>
          </a:p>
          <a:p>
            <a:pPr defTabSz="898136">
              <a:defRPr/>
            </a:pPr>
            <a:endParaRPr lang="en-US" b="0" baseline="0" dirty="0"/>
          </a:p>
          <a:p>
            <a:pPr defTabSz="898136">
              <a:defRPr/>
            </a:pPr>
            <a:r>
              <a:rPr lang="en-US" b="0" baseline="0" dirty="0"/>
              <a:t>The drivers are </a:t>
            </a:r>
          </a:p>
          <a:p>
            <a:pPr defTabSz="898136">
              <a:defRPr/>
            </a:pPr>
            <a:r>
              <a:rPr lang="en-US" b="0" baseline="0" dirty="0"/>
              <a:t>1) fist mover advantage which means whoever is first up on the poles will take the prime poles, the best locations on those poles and use up much of the incremental electricity and structural strength.  Meaning that other providers might have to do significant upgrades to the pole for structural and electrical reasons and still be locked out of the best access point. </a:t>
            </a:r>
          </a:p>
          <a:p>
            <a:pPr marL="0" indent="0" defTabSz="898136">
              <a:buFontTx/>
              <a:buNone/>
              <a:defRPr/>
            </a:pPr>
            <a:r>
              <a:rPr lang="en-US" b="0" baseline="0" dirty="0"/>
              <a:t>2) Technical – which includes potential interference with equipment already on the pole, the need for increased coordination in installation, operation and maintenance.</a:t>
            </a:r>
          </a:p>
          <a:p>
            <a:pPr marL="0" indent="0" defTabSz="898136">
              <a:buFontTx/>
              <a:buNone/>
              <a:defRPr/>
            </a:pPr>
            <a:r>
              <a:rPr lang="en-US" b="0" baseline="0" dirty="0"/>
              <a:t>3) Business – which include a the fact that providers are usually direct competitors or base their business model on leasing their space to others, not having additional competitive cells mounted near them.  All of which amounts to a substantial disincentive to coordination.</a:t>
            </a:r>
          </a:p>
          <a:p>
            <a:pPr marL="0" indent="0" defTabSz="898136">
              <a:buFontTx/>
              <a:buNone/>
              <a:defRPr/>
            </a:pPr>
            <a:endParaRPr lang="en-US" b="0" baseline="0" dirty="0"/>
          </a:p>
          <a:p>
            <a:pPr marL="0" indent="0" defTabSz="898136">
              <a:buFontTx/>
              <a:buNone/>
              <a:defRPr/>
            </a:pPr>
            <a:r>
              <a:rPr lang="en-US" b="0" baseline="0" dirty="0"/>
              <a:t>All three of these drivers combined mean that while poles may be non-exclusive, they could in many cases become de-facto exclusive. As an added data point we know of no small cell deployment in the united states where competing carriers have mounted small cells on the same conventional pole.  NYC is currently beginning a pilot to explore if this can work in the real world.</a:t>
            </a:r>
          </a:p>
          <a:p>
            <a:pPr marL="171450" indent="-171450" defTabSz="898136">
              <a:buFontTx/>
              <a:buChar char="-"/>
              <a:defRPr/>
            </a:pPr>
            <a:endParaRPr lang="en-US" dirty="0"/>
          </a:p>
          <a:p>
            <a:pPr defTabSz="898136">
              <a:defRPr/>
            </a:pPr>
            <a:endParaRPr lang="en-US" b="0" dirty="0"/>
          </a:p>
        </p:txBody>
      </p:sp>
      <p:sp>
        <p:nvSpPr>
          <p:cNvPr id="4" name="Slide Number Placeholder 3"/>
          <p:cNvSpPr>
            <a:spLocks noGrp="1"/>
          </p:cNvSpPr>
          <p:nvPr>
            <p:ph type="sldNum" idx="10"/>
          </p:nvPr>
        </p:nvSpPr>
        <p:spPr/>
        <p:txBody>
          <a:bodyPr/>
          <a:lstStyle/>
          <a:p>
            <a:pPr marL="0" marR="0" lvl="0" indent="0" algn="r" defTabSz="91440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3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eaLnBrk="1" fontAlgn="auto" latinLnBrk="0" hangingPunct="1">
                <a:lnSpc>
                  <a:spcPct val="100000"/>
                </a:lnSpc>
                <a:spcBef>
                  <a:spcPts val="0"/>
                </a:spcBef>
                <a:spcAft>
                  <a:spcPts val="0"/>
                </a:spcAft>
                <a:buClrTx/>
                <a:buSzPct val="25000"/>
                <a:buFontTx/>
                <a:buNone/>
                <a:tabLst/>
                <a:defRPr/>
              </a:pPr>
              <a:t>40</a:t>
            </a:fld>
            <a:endParaRPr kumimoji="0" lang="en-US" sz="13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95182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1"/>
            <a:ext cx="5608320" cy="4356075"/>
          </a:xfrm>
        </p:spPr>
        <p:txBody>
          <a:bodyPr/>
          <a:lstStyle/>
          <a:p>
            <a:r>
              <a:rPr lang="en-US" sz="1400" b="1" dirty="0"/>
              <a:t>Dave</a:t>
            </a:r>
            <a:r>
              <a:rPr lang="en-US" sz="1400" b="1" baseline="0" dirty="0"/>
              <a:t> Sykes</a:t>
            </a:r>
            <a:endParaRPr lang="en-US" sz="1400" b="1" dirty="0"/>
          </a:p>
          <a:p>
            <a:endParaRPr lang="en-US" sz="1400" dirty="0"/>
          </a:p>
          <a:p>
            <a:r>
              <a:rPr lang="en-US" sz="1400" dirty="0"/>
              <a:t>When we initially came forward in January, our working premise was that </a:t>
            </a:r>
          </a:p>
          <a:p>
            <a:pPr marL="342900" indent="-342900">
              <a:buAutoNum type="arabicParenR"/>
            </a:pPr>
            <a:r>
              <a:rPr lang="en-US" sz="1400" dirty="0"/>
              <a:t>None of the installation proposals was exclusive. If another player wanted to hang equipment or devices on the poles, that would be possible.</a:t>
            </a:r>
          </a:p>
          <a:p>
            <a:pPr marL="342900" indent="-342900">
              <a:buAutoNum type="arabicParenR"/>
            </a:pPr>
            <a:r>
              <a:rPr lang="en-US" sz="1400" dirty="0"/>
              <a:t>While the revenue picture wasn’t completely clear with some of the proposals, the City wasn’t going to lose money that we might make from other players, because the exclusivity wasn’t there.</a:t>
            </a:r>
          </a:p>
          <a:p>
            <a:pPr marL="342900" indent="-342900">
              <a:buAutoNum type="arabicParenR"/>
            </a:pPr>
            <a:r>
              <a:rPr lang="en-US" sz="1400" dirty="0"/>
              <a:t>This was about streetlights. We didn’t go looking to change or create policies, and we weren’t looking to put cameras or sensors on streetlights. We still have a lot of policy work to do around data collection and use, and privacy. We also have a lot of work to do around outdoor advertising and electronic billboards.</a:t>
            </a:r>
          </a:p>
          <a:p>
            <a:r>
              <a:rPr lang="en-US" sz="1400" dirty="0"/>
              <a:t>Since January, our original premise has been eroding. While our first recommendation was lukewarm at best, we are now recommending that you reject all proposals. Staff believes that by going back to a traditional procurement model we can install the streetlights, potentially at a lower cost. We can get our broadband and Internet of Things policies in place. We can work with industry to pilot the next-generation controller units. </a:t>
            </a:r>
          </a:p>
          <a:p>
            <a:r>
              <a:rPr lang="en-US" sz="1400" dirty="0"/>
              <a:t>I am proud of the work staff has done with this RFP. You directed us to try something innovative, to go broad and see how the market would respond. With innovation comes risk, as many of our Valley’s great innovators often say. Frequently, those risks don’t pan out, but in the process something critical is learned. That is true with this RFP. While the outcome did not meet the original goals, staff has learned a great deal through the process</a:t>
            </a:r>
          </a:p>
          <a:p>
            <a:endParaRPr lang="en-US" sz="14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686CA5-5EBA-4BE7-905E-CAA93EC88EB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41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31800" y="709613"/>
            <a:ext cx="6302375" cy="3544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716620" y="4489388"/>
            <a:ext cx="5732827" cy="4253225"/>
          </a:xfrm>
          <a:prstGeom prst="rect">
            <a:avLst/>
          </a:prstGeom>
        </p:spPr>
        <p:txBody>
          <a:bodyPr lIns="93162" tIns="93162" rIns="93162" bIns="93162" anchor="t" anchorCtr="0">
            <a:noAutofit/>
          </a:bodyPr>
          <a:lstStyle/>
          <a:p>
            <a:r>
              <a:rPr lang="en-US" b="1" dirty="0"/>
              <a:t>KIP</a:t>
            </a:r>
          </a:p>
          <a:p>
            <a:endParaRPr lang="en-US" dirty="0"/>
          </a:p>
          <a:p>
            <a:r>
              <a:rPr lang="en-US" dirty="0"/>
              <a:t>So</a:t>
            </a:r>
            <a:r>
              <a:rPr lang="en-US" baseline="0" dirty="0"/>
              <a:t> let’s take a moment to think together through a Smart Cities and IoT architecture.   A successful smart city approach requires a comprehensive architecture such as the one here modeled after Barcelona which has one of the most developed IoT systems globally.  </a:t>
            </a:r>
          </a:p>
          <a:p>
            <a:endParaRPr lang="en-US" baseline="0" dirty="0"/>
          </a:p>
          <a:p>
            <a:r>
              <a:rPr lang="en-US" baseline="0" dirty="0"/>
              <a:t>This includes… Go layer by layer 4, 3B, 3A, 2, 1</a:t>
            </a:r>
          </a:p>
          <a:p>
            <a:endParaRPr lang="en-US" baseline="0" dirty="0"/>
          </a:p>
          <a:p>
            <a:r>
              <a:rPr lang="en-US" baseline="0" dirty="0"/>
              <a:t>And along side these layers a City should have robust and practical policies and architecture for both protection of Individual Privacy and the comprehensive Security of devices, the network, the platform and the data… with out these twin guard rails we put at risk the privacy of our residents and the functionality of our smart city.</a:t>
            </a:r>
          </a:p>
          <a:p>
            <a:endParaRPr lang="en-US" baseline="0" dirty="0"/>
          </a:p>
          <a:p>
            <a:r>
              <a:rPr lang="en-US" baseline="0" dirty="0"/>
              <a:t>In addition, above all this, Layer 0 if you will, are the real world use cases and problems we are trying to solve that should drive the architecture of the layers below it.  Not the other way around.</a:t>
            </a:r>
          </a:p>
          <a:p>
            <a:endParaRPr lang="en-US" baseline="0" dirty="0"/>
          </a:p>
          <a:p>
            <a:r>
              <a:rPr lang="en-US" baseline="0" dirty="0"/>
              <a:t>With the </a:t>
            </a:r>
            <a:r>
              <a:rPr lang="en-US" baseline="0" dirty="0" err="1"/>
              <a:t>AnyComm</a:t>
            </a:r>
            <a:r>
              <a:rPr lang="en-US" baseline="0" dirty="0"/>
              <a:t> proposal we get a get aspects of layers 3 and 4 with a clear use case of lighting control.  We do not get a architecture that is based on our requirements, that integrates with our existing sensor network, or has the privacy guarantees that we desire. </a:t>
            </a:r>
          </a:p>
          <a:p>
            <a:endParaRPr lang="en-US" baseline="0" dirty="0"/>
          </a:p>
          <a:p>
            <a:r>
              <a:rPr lang="en-US" baseline="0" dirty="0"/>
              <a:t>As an innovator I’ll be the first to say that the proposed </a:t>
            </a:r>
            <a:r>
              <a:rPr lang="en-US" baseline="0" dirty="0" err="1"/>
              <a:t>AnyCOMM</a:t>
            </a:r>
            <a:r>
              <a:rPr lang="en-US" baseline="0" dirty="0"/>
              <a:t> deployment is a fascinating one that I would love to be playing with and learning from today.</a:t>
            </a:r>
          </a:p>
          <a:p>
            <a:endParaRPr lang="en-US" baseline="0" dirty="0"/>
          </a:p>
          <a:p>
            <a:r>
              <a:rPr lang="en-US" baseline="0" dirty="0"/>
              <a:t>As a Civic Innovator I want to make sure that any technology we procure is addressing real world problems and provides an architecture, including privacy and integration with existing sensors that meets our needs and requirements.  The truth is our thinking on Smart Cities and IoT is still emerging and we need a little more time before we can say what we are looking for.</a:t>
            </a:r>
          </a:p>
          <a:p>
            <a:endParaRPr lang="en-US" baseline="0" dirty="0"/>
          </a:p>
          <a:p>
            <a:r>
              <a:rPr lang="en-US" baseline="0" dirty="0"/>
              <a:t>As a Deputy City Manager I want to make sure we are getting the best deal for the city and that we have had a chance to see what the other options that other firms and companies might propose.  In this regard it is important to remember we did an RFP for streetlight conversion, not IoT smart cities and so have not seen what competing firms such as </a:t>
            </a:r>
            <a:r>
              <a:rPr lang="en-US" baseline="0" dirty="0" err="1"/>
              <a:t>Telensa</a:t>
            </a:r>
            <a:r>
              <a:rPr lang="en-US" baseline="0" dirty="0"/>
              <a:t>, Dell EMC, NTT, GE, AT&amp;T as well as local powerhouses such as Cisco, Intel, Silver Spring Networks and even Facebook, as well as the hundreds of startups in this space that are every day reaching out to us seeking to be part of an IoT smart cities solution in San Jose.</a:t>
            </a:r>
          </a:p>
          <a:p>
            <a:endParaRPr lang="en-US" baseline="0" dirty="0"/>
          </a:p>
          <a:p>
            <a:r>
              <a:rPr lang="en-US" b="1" baseline="0" dirty="0"/>
              <a:t>Bottom Line: We haven’t put out our IoT requirements to the marketplace, and literally do not know what we are missing.</a:t>
            </a:r>
          </a:p>
          <a:p>
            <a:br>
              <a:rPr lang="en-US" baseline="0" dirty="0"/>
            </a:br>
            <a:r>
              <a:rPr lang="en-US" baseline="0" dirty="0"/>
              <a:t>Consider using the kitchen remodel analogy here.</a:t>
            </a:r>
          </a:p>
          <a:p>
            <a:endParaRPr lang="en-US" baseline="0" dirty="0"/>
          </a:p>
          <a:p>
            <a:r>
              <a:rPr lang="en-US" baseline="0" dirty="0"/>
              <a:t>Key points:</a:t>
            </a:r>
          </a:p>
          <a:p>
            <a:pPr marL="171450" indent="-171450">
              <a:buFontTx/>
              <a:buChar char="-"/>
            </a:pPr>
            <a:r>
              <a:rPr lang="en-US" baseline="0" dirty="0"/>
              <a:t>We haven’t defined smart applications beyond traffic applications within our DOT-centric architecture</a:t>
            </a:r>
          </a:p>
          <a:p>
            <a:pPr marL="171450" indent="-171450">
              <a:buFontTx/>
              <a:buChar char="-"/>
            </a:pPr>
            <a:r>
              <a:rPr lang="en-US" baseline="0" dirty="0"/>
              <a:t>We don’t have an operating system or data layer requirements specified or sourced</a:t>
            </a:r>
          </a:p>
          <a:p>
            <a:pPr marL="171450" indent="-171450">
              <a:buFontTx/>
              <a:buChar char="-"/>
            </a:pPr>
            <a:r>
              <a:rPr lang="en-US" baseline="0" dirty="0"/>
              <a:t>We don’t have a sensor data aggregation platform requirements specified or sourced</a:t>
            </a:r>
          </a:p>
          <a:p>
            <a:pPr marL="171450" indent="-171450">
              <a:buFontTx/>
              <a:buChar char="-"/>
            </a:pPr>
            <a:r>
              <a:rPr lang="en-US" baseline="0" dirty="0"/>
              <a:t>We are considering making a major decision in the sensors themselves without understanding with what and how they communicate</a:t>
            </a:r>
          </a:p>
          <a:p>
            <a:pPr marL="171450" indent="-171450">
              <a:buFontTx/>
              <a:buChar char="-"/>
            </a:pPr>
            <a:r>
              <a:rPr lang="en-US" baseline="0" dirty="0"/>
              <a:t>We are considering a major decision about municipal broadband infrastructure without having requirements specified or sourced</a:t>
            </a:r>
          </a:p>
          <a:p>
            <a:pPr marL="0" indent="0">
              <a:buFontTx/>
              <a:buNone/>
            </a:pPr>
            <a:endParaRPr lang="en-US" baseline="0" dirty="0"/>
          </a:p>
          <a:p>
            <a:pPr marL="171450" indent="-171450">
              <a:buFontTx/>
              <a:buChar char="-"/>
            </a:pPr>
            <a:r>
              <a:rPr lang="en-US" baseline="0" dirty="0"/>
              <a:t>Examples of what Cities have selected in this space:</a:t>
            </a:r>
          </a:p>
          <a:p>
            <a:pPr marL="171450" indent="-171450">
              <a:buFontTx/>
              <a:buChar char="-"/>
            </a:pPr>
            <a:endParaRPr lang="en-US" baseline="0" dirty="0"/>
          </a:p>
          <a:p>
            <a:pPr marL="171450" indent="-171450">
              <a:buFontTx/>
              <a:buChar char="-"/>
            </a:pPr>
            <a:r>
              <a:rPr lang="en-US" baseline="0" dirty="0"/>
              <a:t>San Diego recently announced the selection of General Electric’s Current Platform (for LED street lights and controllers), ShotSpotter Gunshot </a:t>
            </a:r>
            <a:r>
              <a:rPr lang="en-US" baseline="0" dirty="0" err="1"/>
              <a:t>Senors</a:t>
            </a:r>
            <a:r>
              <a:rPr lang="en-US" baseline="0" dirty="0"/>
              <a:t>, </a:t>
            </a:r>
            <a:r>
              <a:rPr lang="en-US" baseline="0" dirty="0" err="1"/>
              <a:t>CivicSmart</a:t>
            </a:r>
            <a:r>
              <a:rPr lang="en-US" baseline="0" dirty="0"/>
              <a:t> on street parking locator, and  AT&amp;T LTE network for the underlying </a:t>
            </a:r>
            <a:r>
              <a:rPr lang="en-US" baseline="0" dirty="0" err="1"/>
              <a:t>IoT</a:t>
            </a:r>
            <a:r>
              <a:rPr lang="en-US" baseline="0" dirty="0"/>
              <a:t> networking.</a:t>
            </a:r>
          </a:p>
          <a:p>
            <a:pPr marL="171450" indent="-171450">
              <a:buFontTx/>
              <a:buChar char="-"/>
            </a:pPr>
            <a:endParaRPr lang="en-US" baseline="0" dirty="0"/>
          </a:p>
          <a:p>
            <a:pPr marL="171450" indent="-171450">
              <a:buFontTx/>
              <a:buChar char="-"/>
            </a:pPr>
            <a:r>
              <a:rPr lang="en-US" baseline="0" dirty="0"/>
              <a:t>Atlanta, London, and Shanghai are all working with </a:t>
            </a:r>
            <a:r>
              <a:rPr lang="en-US" baseline="0" dirty="0" err="1"/>
              <a:t>Telensa</a:t>
            </a:r>
            <a:r>
              <a:rPr lang="en-US" baseline="0" dirty="0"/>
              <a:t> who has 50 large scale smart city lighting and networks commercially deployed.</a:t>
            </a:r>
          </a:p>
          <a:p>
            <a:pPr marL="171450" indent="-171450">
              <a:buFontTx/>
              <a:buChar char="-"/>
            </a:pPr>
            <a:endParaRPr lang="en-US" baseline="0" dirty="0"/>
          </a:p>
          <a:p>
            <a:pPr marL="171450" indent="-171450">
              <a:buFontTx/>
              <a:buChar char="-"/>
            </a:pPr>
            <a:r>
              <a:rPr lang="en-US" baseline="0" dirty="0"/>
              <a:t>There is a lot of energy in this space with many options available to San Jose that we have not evaluated.  For example, what is the best wireless technology for M2M – Wi-Fi?  </a:t>
            </a:r>
            <a:r>
              <a:rPr lang="en-US" baseline="0" dirty="0" err="1"/>
              <a:t>Sigfox</a:t>
            </a:r>
            <a:r>
              <a:rPr lang="en-US" baseline="0" dirty="0"/>
              <a:t>?  </a:t>
            </a:r>
            <a:r>
              <a:rPr lang="en-US" baseline="0" dirty="0" err="1"/>
              <a:t>LoRa</a:t>
            </a:r>
            <a:r>
              <a:rPr lang="en-US" baseline="0" dirty="0"/>
              <a:t> recently adopted by Comcast?  Narrowband </a:t>
            </a:r>
            <a:r>
              <a:rPr lang="en-US" baseline="0" dirty="0" err="1"/>
              <a:t>IoT</a:t>
            </a:r>
            <a:r>
              <a:rPr lang="en-US" baseline="0" dirty="0"/>
              <a:t> and LTE-M being pursued by the service providers?</a:t>
            </a:r>
          </a:p>
          <a:p>
            <a:pPr marL="171450" indent="-171450">
              <a:buFontTx/>
              <a:buChar char="-"/>
            </a:pPr>
            <a:endParaRPr lang="en-US" baseline="0" dirty="0"/>
          </a:p>
          <a:p>
            <a:pPr marL="0" indent="0">
              <a:buFontTx/>
              <a:buNone/>
            </a:pPr>
            <a:endParaRPr lang="en-US" baseline="0" dirty="0"/>
          </a:p>
          <a:p>
            <a:pPr marL="0" indent="0">
              <a:buFontTx/>
              <a:buNone/>
            </a:pPr>
            <a:endParaRPr lang="en-US" baseline="0" dirty="0"/>
          </a:p>
          <a:p>
            <a:pPr marL="0" indent="0">
              <a:buFontTx/>
              <a:buNone/>
            </a:pPr>
            <a:endParaRPr lang="en-US" baseline="0" dirty="0"/>
          </a:p>
          <a:p>
            <a:pPr marL="171450" indent="-171450">
              <a:buFontTx/>
              <a:buChar char="-"/>
            </a:pPr>
            <a:endParaRPr lang="en-US" baseline="0" dirty="0"/>
          </a:p>
        </p:txBody>
      </p:sp>
      <p:sp>
        <p:nvSpPr>
          <p:cNvPr id="58" name="Shape 58"/>
          <p:cNvSpPr txBox="1">
            <a:spLocks noGrp="1"/>
          </p:cNvSpPr>
          <p:nvPr>
            <p:ph type="sldNum" idx="12"/>
          </p:nvPr>
        </p:nvSpPr>
        <p:spPr>
          <a:xfrm>
            <a:off x="4059180" y="8977133"/>
            <a:ext cx="3105307" cy="472445"/>
          </a:xfrm>
          <a:prstGeom prst="rect">
            <a:avLst/>
          </a:prstGeom>
        </p:spPr>
        <p:txBody>
          <a:bodyPr lIns="95557" tIns="47766" rIns="95557" bIns="47766" anchor="b" anchorCtr="0">
            <a:noAutofit/>
          </a:bodyPr>
          <a:lstStyle/>
          <a:p>
            <a:pPr marL="0" marR="0" lvl="0" indent="0" defTabSz="931774"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9518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8982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06021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17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“Why are we here?” Activity Discussion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Goal: Ground the event in participants’ own motivations and interests in innovation. </a:t>
            </a:r>
          </a:p>
          <a:p>
            <a:r>
              <a:rPr lang="en-US" sz="1200" kern="1200" dirty="0">
                <a:solidFill>
                  <a:schemeClr val="tx1"/>
                </a:solidFill>
                <a:effectLst/>
                <a:latin typeface="+mn-lt"/>
                <a:ea typeface="+mn-ea"/>
                <a:cs typeface="+mn-cs"/>
              </a:rPr>
              <a:t>Supplies: 2 wireless mics, pens, post-it notes</a:t>
            </a:r>
          </a:p>
          <a:p>
            <a:r>
              <a:rPr lang="en-US" sz="1200" kern="1200" dirty="0">
                <a:solidFill>
                  <a:schemeClr val="tx1"/>
                </a:solidFill>
                <a:effectLst/>
                <a:latin typeface="+mn-lt"/>
                <a:ea typeface="+mn-ea"/>
                <a:cs typeface="+mn-cs"/>
              </a:rPr>
              <a:t>Instructions for the group: </a:t>
            </a:r>
          </a:p>
          <a:p>
            <a:pPr lvl="0"/>
            <a:r>
              <a:rPr lang="en-US" sz="1200" kern="1200" dirty="0">
                <a:solidFill>
                  <a:schemeClr val="tx1"/>
                </a:solidFill>
                <a:effectLst/>
                <a:latin typeface="+mn-lt"/>
                <a:ea typeface="+mn-ea"/>
                <a:cs typeface="+mn-cs"/>
              </a:rPr>
              <a:t>Why does innovation matter? “Think about the last 12 months in the City of San Jose, come up with one example of EITHER something really </a:t>
            </a:r>
            <a:r>
              <a:rPr lang="en-US" sz="1200" b="1" kern="1200" dirty="0">
                <a:solidFill>
                  <a:schemeClr val="tx1"/>
                </a:solidFill>
                <a:effectLst/>
                <a:latin typeface="+mn-lt"/>
                <a:ea typeface="+mn-ea"/>
                <a:cs typeface="+mn-cs"/>
              </a:rPr>
              <a:t>innovative</a:t>
            </a:r>
            <a:r>
              <a:rPr lang="en-US" sz="1200" kern="1200" dirty="0">
                <a:solidFill>
                  <a:schemeClr val="tx1"/>
                </a:solidFill>
                <a:effectLst/>
                <a:latin typeface="+mn-lt"/>
                <a:ea typeface="+mn-ea"/>
                <a:cs typeface="+mn-cs"/>
              </a:rPr>
              <a:t> that it inspired you, or something so </a:t>
            </a:r>
            <a:r>
              <a:rPr lang="en-US" sz="1200" b="1" kern="1200" dirty="0">
                <a:solidFill>
                  <a:schemeClr val="tx1"/>
                </a:solidFill>
                <a:effectLst/>
                <a:latin typeface="+mn-lt"/>
                <a:ea typeface="+mn-ea"/>
                <a:cs typeface="+mn-cs"/>
              </a:rPr>
              <a:t>painful</a:t>
            </a:r>
            <a:r>
              <a:rPr lang="en-US" sz="1200" kern="1200" dirty="0">
                <a:solidFill>
                  <a:schemeClr val="tx1"/>
                </a:solidFill>
                <a:effectLst/>
                <a:latin typeface="+mn-lt"/>
                <a:ea typeface="+mn-ea"/>
                <a:cs typeface="+mn-cs"/>
              </a:rPr>
              <a:t> that you wanted to change it immediately. We’ll give you a few minutes to reflect and think of a one story. (2 minutes) </a:t>
            </a:r>
          </a:p>
          <a:p>
            <a:pPr lvl="0"/>
            <a:r>
              <a:rPr lang="en-US" sz="1200" kern="1200" dirty="0">
                <a:solidFill>
                  <a:schemeClr val="tx1"/>
                </a:solidFill>
                <a:effectLst/>
                <a:latin typeface="+mn-lt"/>
                <a:ea typeface="+mn-ea"/>
                <a:cs typeface="+mn-cs"/>
              </a:rPr>
              <a:t>“Now, turn to your neighbor and exchange stories.” (4 minutes each, 8 minutes total) </a:t>
            </a:r>
          </a:p>
          <a:p>
            <a:pPr lvl="0"/>
            <a:r>
              <a:rPr lang="en-US" sz="1200" kern="1200" dirty="0">
                <a:solidFill>
                  <a:schemeClr val="tx1"/>
                </a:solidFill>
                <a:effectLst/>
                <a:latin typeface="+mn-lt"/>
                <a:ea typeface="+mn-ea"/>
                <a:cs typeface="+mn-cs"/>
              </a:rPr>
              <a:t>“Who heard a story that they’d like to share with the group?” (Share stories from a few people – 8 minutes) </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D190FF-538A-48F9-AB3C-D3EFE238D60B}" type="slidenum">
              <a:rPr lang="en-US" smtClean="0"/>
              <a:t>6</a:t>
            </a:fld>
            <a:endParaRPr lang="en-US"/>
          </a:p>
        </p:txBody>
      </p:sp>
    </p:spTree>
    <p:extLst>
      <p:ext uri="{BB962C8B-B14F-4D97-AF65-F5344CB8AC3E}">
        <p14:creationId xmlns:p14="http://schemas.microsoft.com/office/powerpoint/2010/main" val="795195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2003</a:t>
            </a:r>
          </a:p>
        </p:txBody>
      </p:sp>
      <p:sp>
        <p:nvSpPr>
          <p:cNvPr id="4" name="Slide Number Placeholder 3"/>
          <p:cNvSpPr>
            <a:spLocks noGrp="1"/>
          </p:cNvSpPr>
          <p:nvPr>
            <p:ph type="sldNum" sz="quarter" idx="10"/>
          </p:nvPr>
        </p:nvSpPr>
        <p:spPr/>
        <p:txBody>
          <a:bodyPr/>
          <a:lstStyle/>
          <a:p>
            <a:fld id="{161EEA90-EB05-432F-8B0E-D9F535C29CAA}" type="slidenum">
              <a:rPr lang="en-US" smtClean="0"/>
              <a:t>7</a:t>
            </a:fld>
            <a:endParaRPr lang="en-US"/>
          </a:p>
        </p:txBody>
      </p:sp>
    </p:spTree>
    <p:extLst>
      <p:ext uri="{BB962C8B-B14F-4D97-AF65-F5344CB8AC3E}">
        <p14:creationId xmlns:p14="http://schemas.microsoft.com/office/powerpoint/2010/main" val="2323967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3">
              <a:defRPr/>
            </a:pPr>
            <a:r>
              <a:rPr lang="en-US" b="1" dirty="0"/>
              <a:t>User-Friendly City - </a:t>
            </a:r>
            <a:r>
              <a:rPr lang="en-US" dirty="0"/>
              <a:t>Create digital platforms to improve transparency, empower residents to actively engage in the governance of their city, and make the City more responsive to the complex and growing demands of our community.</a:t>
            </a:r>
            <a:endParaRPr lang="en-US" b="1" dirty="0"/>
          </a:p>
          <a:p>
            <a:r>
              <a:rPr lang="en-US" b="1" dirty="0"/>
              <a:t>Safe City - </a:t>
            </a:r>
            <a:r>
              <a:rPr lang="en-US" dirty="0"/>
              <a:t>Leverage technology to make San José the safest big city in America. Includes building safety (code enforcement), transportation (E.g. traffic accidents), crime and policing. </a:t>
            </a:r>
          </a:p>
          <a:p>
            <a:r>
              <a:rPr lang="en-US" b="1" dirty="0"/>
              <a:t>Inclusive City - </a:t>
            </a:r>
            <a:r>
              <a:rPr lang="en-US" dirty="0"/>
              <a:t>Ensure all residents, businesses, and organizations can participate in and benefit from the prosperity and culture of innovation in Silicon Valley.</a:t>
            </a:r>
            <a:br>
              <a:rPr lang="en-US" dirty="0"/>
            </a:br>
            <a:r>
              <a:rPr lang="en-US" dirty="0"/>
              <a:t>E.g. digital infrastructure, access to economic opportunity</a:t>
            </a:r>
          </a:p>
          <a:p>
            <a:r>
              <a:rPr lang="en-US" b="1" dirty="0"/>
              <a:t>Demonstration City - </a:t>
            </a:r>
            <a:r>
              <a:rPr lang="en-US" dirty="0"/>
              <a:t>Reimagine the City as a laboratory and platform for the most impactful, transformative technologies that will shape how we live and work in the future.</a:t>
            </a:r>
          </a:p>
          <a:p>
            <a:pPr defTabSz="914223">
              <a:defRPr/>
            </a:pPr>
            <a:r>
              <a:rPr lang="en-US" b="1" dirty="0"/>
              <a:t>Sustainable City - </a:t>
            </a:r>
            <a:r>
              <a:rPr lang="en-US" dirty="0"/>
              <a:t>Utilize technology to address energy, water, and climate challenges to enable sustainable growth. </a:t>
            </a:r>
          </a:p>
          <a:p>
            <a:pPr defTabSz="914223">
              <a:defRPr/>
            </a:pPr>
            <a:endParaRPr lang="en-US" dirty="0"/>
          </a:p>
          <a:p>
            <a:pPr defTabSz="914223">
              <a:defRPr/>
            </a:pPr>
            <a:r>
              <a:rPr lang="en-US" dirty="0"/>
              <a:t>Surfing the wave analogy. </a:t>
            </a:r>
          </a:p>
          <a:p>
            <a:endParaRPr lang="en-US" dirty="0"/>
          </a:p>
          <a:p>
            <a:endParaRPr lang="en-US" dirty="0"/>
          </a:p>
        </p:txBody>
      </p:sp>
    </p:spTree>
    <p:extLst>
      <p:ext uri="{BB962C8B-B14F-4D97-AF65-F5344CB8AC3E}">
        <p14:creationId xmlns:p14="http://schemas.microsoft.com/office/powerpoint/2010/main" val="356604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“Why are we here?” Activity Discussion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Goal: Ground the event in participants’ own motivations and interests in innovation. </a:t>
            </a:r>
          </a:p>
          <a:p>
            <a:r>
              <a:rPr lang="en-US" sz="1200" kern="1200" dirty="0">
                <a:solidFill>
                  <a:schemeClr val="tx1"/>
                </a:solidFill>
                <a:effectLst/>
                <a:latin typeface="+mn-lt"/>
                <a:ea typeface="+mn-ea"/>
                <a:cs typeface="+mn-cs"/>
              </a:rPr>
              <a:t>Supplies: 2 wireless mics, pens, post-it notes</a:t>
            </a:r>
          </a:p>
          <a:p>
            <a:r>
              <a:rPr lang="en-US" sz="1200" kern="1200" dirty="0">
                <a:solidFill>
                  <a:schemeClr val="tx1"/>
                </a:solidFill>
                <a:effectLst/>
                <a:latin typeface="+mn-lt"/>
                <a:ea typeface="+mn-ea"/>
                <a:cs typeface="+mn-cs"/>
              </a:rPr>
              <a:t>Instructions for the group: </a:t>
            </a:r>
          </a:p>
          <a:p>
            <a:pPr lvl="0"/>
            <a:r>
              <a:rPr lang="en-US" sz="1200" kern="1200" dirty="0">
                <a:solidFill>
                  <a:schemeClr val="tx1"/>
                </a:solidFill>
                <a:effectLst/>
                <a:latin typeface="+mn-lt"/>
                <a:ea typeface="+mn-ea"/>
                <a:cs typeface="+mn-cs"/>
              </a:rPr>
              <a:t>Why does innovation matter? “Think about the last 12 months in the City of San Jose, come up with one example of EITHER something really </a:t>
            </a:r>
            <a:r>
              <a:rPr lang="en-US" sz="1200" b="1" kern="1200" dirty="0">
                <a:solidFill>
                  <a:schemeClr val="tx1"/>
                </a:solidFill>
                <a:effectLst/>
                <a:latin typeface="+mn-lt"/>
                <a:ea typeface="+mn-ea"/>
                <a:cs typeface="+mn-cs"/>
              </a:rPr>
              <a:t>innovative</a:t>
            </a:r>
            <a:r>
              <a:rPr lang="en-US" sz="1200" kern="1200" dirty="0">
                <a:solidFill>
                  <a:schemeClr val="tx1"/>
                </a:solidFill>
                <a:effectLst/>
                <a:latin typeface="+mn-lt"/>
                <a:ea typeface="+mn-ea"/>
                <a:cs typeface="+mn-cs"/>
              </a:rPr>
              <a:t> that it inspired you, or something so </a:t>
            </a:r>
            <a:r>
              <a:rPr lang="en-US" sz="1200" b="1" kern="1200" dirty="0">
                <a:solidFill>
                  <a:schemeClr val="tx1"/>
                </a:solidFill>
                <a:effectLst/>
                <a:latin typeface="+mn-lt"/>
                <a:ea typeface="+mn-ea"/>
                <a:cs typeface="+mn-cs"/>
              </a:rPr>
              <a:t>painful</a:t>
            </a:r>
            <a:r>
              <a:rPr lang="en-US" sz="1200" kern="1200" dirty="0">
                <a:solidFill>
                  <a:schemeClr val="tx1"/>
                </a:solidFill>
                <a:effectLst/>
                <a:latin typeface="+mn-lt"/>
                <a:ea typeface="+mn-ea"/>
                <a:cs typeface="+mn-cs"/>
              </a:rPr>
              <a:t> that you wanted to change it immediately. We’ll give you a few minutes to reflect and think of a one story. (2 minutes) </a:t>
            </a:r>
          </a:p>
          <a:p>
            <a:pPr lvl="0"/>
            <a:r>
              <a:rPr lang="en-US" sz="1200" kern="1200" dirty="0">
                <a:solidFill>
                  <a:schemeClr val="tx1"/>
                </a:solidFill>
                <a:effectLst/>
                <a:latin typeface="+mn-lt"/>
                <a:ea typeface="+mn-ea"/>
                <a:cs typeface="+mn-cs"/>
              </a:rPr>
              <a:t>“Now, turn to your neighbor and exchange stories.” (4 minutes each, 8 minutes total) </a:t>
            </a:r>
          </a:p>
          <a:p>
            <a:pPr lvl="0"/>
            <a:r>
              <a:rPr lang="en-US" sz="1200" kern="1200" dirty="0">
                <a:solidFill>
                  <a:schemeClr val="tx1"/>
                </a:solidFill>
                <a:effectLst/>
                <a:latin typeface="+mn-lt"/>
                <a:ea typeface="+mn-ea"/>
                <a:cs typeface="+mn-cs"/>
              </a:rPr>
              <a:t>“Who heard a story that they’d like to share with the group?” (Share stories from a few people – 8 minutes) </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D190FF-538A-48F9-AB3C-D3EFE238D60B}" type="slidenum">
              <a:rPr lang="en-US" smtClean="0"/>
              <a:t>9</a:t>
            </a:fld>
            <a:endParaRPr lang="en-US"/>
          </a:p>
        </p:txBody>
      </p:sp>
    </p:spTree>
    <p:extLst>
      <p:ext uri="{BB962C8B-B14F-4D97-AF65-F5344CB8AC3E}">
        <p14:creationId xmlns:p14="http://schemas.microsoft.com/office/powerpoint/2010/main" val="3323498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FF3784-9CE1-42DA-9155-B5C0493F1EA3}" type="datetime1">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3774834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D09E8A-0A4D-45DA-9656-1B18436BA023}" type="datetime1">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3017882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CAF2C9-3C94-4F05-B512-4EAA9DC168B6}" type="datetime1">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16140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No Titl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17286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76960" y="939485"/>
            <a:ext cx="10144760" cy="1295717"/>
          </a:xfrm>
        </p:spPr>
        <p:txBody>
          <a:bodyPr anchor="b"/>
          <a:lstStyle>
            <a:lvl1pPr algn="l">
              <a:defRPr sz="6000" b="0">
                <a:solidFill>
                  <a:schemeClr val="bg1"/>
                </a:solidFill>
                <a:latin typeface="Arial" panose="020B0604020202020204" pitchFamily="34" charset="0"/>
                <a:cs typeface="Arial" panose="020B0604020202020204" pitchFamily="34" charset="0"/>
              </a:defRPr>
            </a:lvl1pPr>
          </a:lstStyle>
          <a:p>
            <a:r>
              <a:rPr lang="en-US" dirty="0"/>
              <a:t>Section Title Slide</a:t>
            </a:r>
          </a:p>
        </p:txBody>
      </p:sp>
      <p:sp>
        <p:nvSpPr>
          <p:cNvPr id="8" name="Text Placeholder 7"/>
          <p:cNvSpPr>
            <a:spLocks noGrp="1"/>
          </p:cNvSpPr>
          <p:nvPr>
            <p:ph type="body" sz="quarter" idx="11" hasCustomPrompt="1"/>
          </p:nvPr>
        </p:nvSpPr>
        <p:spPr>
          <a:xfrm>
            <a:off x="1076960" y="2479358"/>
            <a:ext cx="10144760" cy="1381125"/>
          </a:xfrm>
        </p:spPr>
        <p:txBody>
          <a:bodyPr>
            <a:noAutofit/>
          </a:bodyPr>
          <a:lstStyle>
            <a:lvl1pPr marL="0" indent="0">
              <a:buNone/>
              <a:defRPr sz="6000" b="1">
                <a:solidFill>
                  <a:schemeClr val="accent4"/>
                </a:solidFill>
              </a:defRPr>
            </a:lvl1pPr>
            <a:lvl2pPr>
              <a:defRPr sz="6000">
                <a:solidFill>
                  <a:schemeClr val="accent4"/>
                </a:solidFill>
              </a:defRPr>
            </a:lvl2pPr>
            <a:lvl3pPr>
              <a:defRPr sz="6000">
                <a:solidFill>
                  <a:schemeClr val="accent4"/>
                </a:solidFill>
              </a:defRPr>
            </a:lvl3pPr>
            <a:lvl4pPr>
              <a:defRPr sz="6000">
                <a:solidFill>
                  <a:schemeClr val="accent4"/>
                </a:solidFill>
              </a:defRPr>
            </a:lvl4pPr>
            <a:lvl5pPr>
              <a:defRPr sz="6000">
                <a:solidFill>
                  <a:schemeClr val="accent4"/>
                </a:solidFill>
              </a:defRPr>
            </a:lvl5pPr>
          </a:lstStyle>
          <a:p>
            <a:pPr lvl="0"/>
            <a:r>
              <a:rPr lang="en-US" dirty="0"/>
              <a:t>Section Title Line 2</a:t>
            </a:r>
          </a:p>
        </p:txBody>
      </p:sp>
    </p:spTree>
    <p:extLst>
      <p:ext uri="{BB962C8B-B14F-4D97-AF65-F5344CB8AC3E}">
        <p14:creationId xmlns:p14="http://schemas.microsoft.com/office/powerpoint/2010/main" val="380253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188808-2A5B-4C6D-A170-C2B9BC9E7A54}"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507132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88808-2A5B-4C6D-A170-C2B9BC9E7A54}"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4188084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88808-2A5B-4C6D-A170-C2B9BC9E7A54}"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2941176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188808-2A5B-4C6D-A170-C2B9BC9E7A54}" type="datetimeFigureOut">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2801608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188808-2A5B-4C6D-A170-C2B9BC9E7A54}" type="datetimeFigureOut">
              <a:rPr lang="en-US" smtClean="0"/>
              <a:t>9/7/2017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991138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188808-2A5B-4C6D-A170-C2B9BC9E7A54}" type="datetimeFigureOut">
              <a:rPr lang="en-US" smtClean="0"/>
              <a:t>9/7/2017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388285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FACD70-E072-45E9-ABB2-CE2A0DC5502F}" type="datetime1">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275344472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188808-2A5B-4C6D-A170-C2B9BC9E7A54}" type="datetimeFigureOut">
              <a:rPr lang="en-US" smtClean="0"/>
              <a:t>9/7/2017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805233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88808-2A5B-4C6D-A170-C2B9BC9E7A54}" type="datetimeFigureOut">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1984880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188808-2A5B-4C6D-A170-C2B9BC9E7A54}" type="datetimeFigureOut">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1439792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88808-2A5B-4C6D-A170-C2B9BC9E7A54}"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4099133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88808-2A5B-4C6D-A170-C2B9BC9E7A54}"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E5BBC-AA7C-47BC-AA07-EC48DDBD824A}" type="slidenum">
              <a:rPr lang="en-US" smtClean="0"/>
              <a:t>‹#›</a:t>
            </a:fld>
            <a:endParaRPr lang="en-US"/>
          </a:p>
        </p:txBody>
      </p:sp>
    </p:spTree>
    <p:extLst>
      <p:ext uri="{BB962C8B-B14F-4D97-AF65-F5344CB8AC3E}">
        <p14:creationId xmlns:p14="http://schemas.microsoft.com/office/powerpoint/2010/main" val="828059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w/o Navigation">
    <p:spTree>
      <p:nvGrpSpPr>
        <p:cNvPr id="1" name="Shape 17"/>
        <p:cNvGrpSpPr/>
        <p:nvPr/>
      </p:nvGrpSpPr>
      <p:grpSpPr>
        <a:xfrm>
          <a:off x="0" y="0"/>
          <a:ext cx="0" cy="0"/>
          <a:chOff x="0" y="0"/>
          <a:chExt cx="0" cy="0"/>
        </a:xfrm>
      </p:grpSpPr>
      <p:sp>
        <p:nvSpPr>
          <p:cNvPr id="20" name="Shape 20"/>
          <p:cNvSpPr txBox="1">
            <a:spLocks noGrp="1"/>
          </p:cNvSpPr>
          <p:nvPr>
            <p:ph type="title"/>
          </p:nvPr>
        </p:nvSpPr>
        <p:spPr>
          <a:xfrm>
            <a:off x="747921" y="787952"/>
            <a:ext cx="10953747" cy="444500"/>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262626"/>
              </a:buClr>
              <a:buFont typeface="Georgia"/>
              <a:buNone/>
              <a:defRPr sz="2000" b="0" i="0" u="none" strike="noStrike" cap="none">
                <a:solidFill>
                  <a:schemeClr val="bg1"/>
                </a:solidFill>
                <a:latin typeface="+mj-lt"/>
                <a:ea typeface="Georgia"/>
                <a:cs typeface="Georgia"/>
                <a:sym typeface="Georgi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 name="Shape 16"/>
          <p:cNvSpPr txBox="1"/>
          <p:nvPr userDrawn="1"/>
        </p:nvSpPr>
        <p:spPr>
          <a:xfrm>
            <a:off x="787333" y="6498825"/>
            <a:ext cx="4512400" cy="228600"/>
          </a:xfrm>
          <a:prstGeom prst="rect">
            <a:avLst/>
          </a:prstGeom>
          <a:noFill/>
          <a:ln>
            <a:noFill/>
          </a:ln>
        </p:spPr>
        <p:txBody>
          <a:bodyPr lIns="0" tIns="0" rIns="0" bIns="0" anchor="ctr" anchorCtr="0">
            <a:noAutofit/>
          </a:bodyPr>
          <a:lstStyle/>
          <a:p>
            <a:pPr marL="0" marR="0" lvl="0" indent="0" algn="l" rtl="0">
              <a:spcBef>
                <a:spcPts val="0"/>
              </a:spcBef>
              <a:spcAft>
                <a:spcPts val="0"/>
              </a:spcAft>
              <a:buClr>
                <a:srgbClr val="7F7F7F"/>
              </a:buClr>
              <a:buSzPct val="25000"/>
              <a:buFont typeface="Georgia"/>
              <a:buNone/>
            </a:pPr>
            <a:r>
              <a:rPr lang="en-US" sz="800" b="0" i="1" u="none" strike="noStrike" cap="none" dirty="0">
                <a:solidFill>
                  <a:srgbClr val="7F7F7F"/>
                </a:solidFill>
                <a:latin typeface="Georgia"/>
                <a:ea typeface="Georgia"/>
                <a:cs typeface="Georgia"/>
                <a:sym typeface="Georgia"/>
              </a:rPr>
              <a:t>For Internal Use Only – Do Not Distribute </a:t>
            </a:r>
            <a:r>
              <a:rPr lang="en-US" sz="800" i="1" dirty="0">
                <a:solidFill>
                  <a:srgbClr val="7F7F7F"/>
                </a:solidFill>
                <a:latin typeface="Georgia"/>
                <a:ea typeface="Georgia"/>
                <a:cs typeface="Georgia"/>
                <a:sym typeface="Georgia"/>
              </a:rPr>
              <a:t>– DRAFT and CONFIDENTIAL</a:t>
            </a:r>
          </a:p>
        </p:txBody>
      </p:sp>
    </p:spTree>
    <p:extLst>
      <p:ext uri="{BB962C8B-B14F-4D97-AF65-F5344CB8AC3E}">
        <p14:creationId xmlns:p14="http://schemas.microsoft.com/office/powerpoint/2010/main" val="3173014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ver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711200" y="76200"/>
            <a:ext cx="10769600" cy="914400"/>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dk1"/>
              </a:buClr>
              <a:buFont typeface="Georgia"/>
              <a:buNone/>
              <a:defRPr sz="2400" b="1" i="1" u="none" strike="noStrike" cap="none">
                <a:solidFill>
                  <a:schemeClr val="dk1"/>
                </a:solidFill>
                <a:latin typeface="Georgia"/>
                <a:ea typeface="Georgia"/>
                <a:cs typeface="Georgia"/>
                <a:sym typeface="Georg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cxnSp>
        <p:nvCxnSpPr>
          <p:cNvPr id="28" name="Shape 28"/>
          <p:cNvCxnSpPr/>
          <p:nvPr/>
        </p:nvCxnSpPr>
        <p:spPr>
          <a:xfrm flipH="1">
            <a:off x="508000" y="609599"/>
            <a:ext cx="10972800" cy="152400"/>
          </a:xfrm>
          <a:prstGeom prst="bentConnector2">
            <a:avLst/>
          </a:prstGeom>
          <a:noFill/>
          <a:ln w="12700" cap="flat" cmpd="sng">
            <a:solidFill>
              <a:srgbClr val="0070C0"/>
            </a:solidFill>
            <a:prstDash val="solid"/>
            <a:round/>
            <a:headEnd type="none" w="med" len="med"/>
            <a:tailEnd type="none" w="med" len="med"/>
          </a:ln>
        </p:spPr>
      </p:cxnSp>
      <p:sp>
        <p:nvSpPr>
          <p:cNvPr id="29" name="Shape 29"/>
          <p:cNvSpPr txBox="1"/>
          <p:nvPr/>
        </p:nvSpPr>
        <p:spPr>
          <a:xfrm>
            <a:off x="8331200" y="6496050"/>
            <a:ext cx="3454400" cy="228600"/>
          </a:xfrm>
          <a:prstGeom prst="rect">
            <a:avLst/>
          </a:prstGeom>
          <a:noFill/>
          <a:ln>
            <a:noFill/>
          </a:ln>
        </p:spPr>
        <p:txBody>
          <a:bodyPr lIns="0" tIns="0" rIns="0" bIns="0" anchor="ctr" anchorCtr="0">
            <a:noAutofit/>
          </a:bodyPr>
          <a:lstStyle/>
          <a:p>
            <a:pPr marL="0" marR="0" lvl="0" indent="0" algn="r" rtl="0">
              <a:spcBef>
                <a:spcPts val="0"/>
              </a:spcBef>
              <a:spcAft>
                <a:spcPts val="0"/>
              </a:spcAft>
              <a:buClr>
                <a:srgbClr val="7F7F7F"/>
              </a:buClr>
              <a:buSzPct val="25000"/>
              <a:buFont typeface="Georgia"/>
              <a:buNone/>
            </a:pPr>
            <a:r>
              <a:rPr lang="en-US" sz="800" b="0" i="1" u="none" strike="noStrike" cap="none">
                <a:solidFill>
                  <a:srgbClr val="7F7F7F"/>
                </a:solidFill>
                <a:latin typeface="Georgia"/>
                <a:ea typeface="Georgia"/>
                <a:cs typeface="Georgia"/>
                <a:sym typeface="Georgia"/>
              </a:rPr>
              <a:t>	Page </a:t>
            </a:r>
            <a:fld id="{00000000-1234-1234-1234-123412341234}" type="slidenum">
              <a:rPr lang="en-US" sz="800" b="0" i="1" u="none" strike="noStrike" cap="none">
                <a:solidFill>
                  <a:srgbClr val="7F7F7F"/>
                </a:solidFill>
                <a:latin typeface="Georgia"/>
                <a:ea typeface="Georgia"/>
                <a:cs typeface="Georgia"/>
                <a:sym typeface="Georgia"/>
              </a:rPr>
              <a:pPr marL="0" marR="0" lvl="0" indent="0" algn="r" rtl="0">
                <a:spcBef>
                  <a:spcPts val="0"/>
                </a:spcBef>
                <a:spcAft>
                  <a:spcPts val="0"/>
                </a:spcAft>
                <a:buClr>
                  <a:srgbClr val="7F7F7F"/>
                </a:buClr>
                <a:buSzPct val="25000"/>
                <a:buFont typeface="Georgia"/>
                <a:buNone/>
              </a:pPr>
              <a:t>‹#›</a:t>
            </a:fld>
            <a:endParaRPr lang="en-US" sz="800" b="0" i="1" u="none" strike="noStrike" cap="none">
              <a:solidFill>
                <a:srgbClr val="7F7F7F"/>
              </a:solidFill>
              <a:latin typeface="Georgia"/>
              <a:ea typeface="Georgia"/>
              <a:cs typeface="Georgia"/>
              <a:sym typeface="Georgia"/>
            </a:endParaRPr>
          </a:p>
        </p:txBody>
      </p:sp>
      <p:sp>
        <p:nvSpPr>
          <p:cNvPr id="30" name="Shape 30"/>
          <p:cNvSpPr txBox="1"/>
          <p:nvPr/>
        </p:nvSpPr>
        <p:spPr>
          <a:xfrm>
            <a:off x="787333" y="6498825"/>
            <a:ext cx="4512400" cy="228600"/>
          </a:xfrm>
          <a:prstGeom prst="rect">
            <a:avLst/>
          </a:prstGeom>
          <a:noFill/>
          <a:ln>
            <a:noFill/>
          </a:ln>
        </p:spPr>
        <p:txBody>
          <a:bodyPr lIns="0" tIns="0" rIns="0" bIns="0" anchor="ctr" anchorCtr="0">
            <a:noAutofit/>
          </a:bodyPr>
          <a:lstStyle/>
          <a:p>
            <a:pPr marL="0" marR="0" lvl="0" indent="0" algn="l" rtl="0">
              <a:spcBef>
                <a:spcPts val="0"/>
              </a:spcBef>
              <a:spcAft>
                <a:spcPts val="0"/>
              </a:spcAft>
              <a:buClr>
                <a:srgbClr val="7F7F7F"/>
              </a:buClr>
              <a:buSzPct val="25000"/>
              <a:buFont typeface="Georgia"/>
              <a:buNone/>
            </a:pPr>
            <a:r>
              <a:rPr lang="en-US" sz="800" b="0" i="1" u="none" strike="noStrike" cap="none">
                <a:solidFill>
                  <a:srgbClr val="7F7F7F"/>
                </a:solidFill>
                <a:latin typeface="Georgia"/>
                <a:ea typeface="Georgia"/>
                <a:cs typeface="Georgia"/>
                <a:sym typeface="Georgia"/>
              </a:rPr>
              <a:t>For Internal Use Only – Do Not Distribute </a:t>
            </a:r>
            <a:r>
              <a:rPr lang="en-US" sz="800" i="1">
                <a:solidFill>
                  <a:srgbClr val="7F7F7F"/>
                </a:solidFill>
                <a:latin typeface="Georgia"/>
                <a:ea typeface="Georgia"/>
                <a:cs typeface="Georgia"/>
                <a:sym typeface="Georgia"/>
              </a:rPr>
              <a:t>– DRAFT and CONFIDENTIAL</a:t>
            </a:r>
          </a:p>
        </p:txBody>
      </p:sp>
    </p:spTree>
    <p:extLst>
      <p:ext uri="{BB962C8B-B14F-4D97-AF65-F5344CB8AC3E}">
        <p14:creationId xmlns:p14="http://schemas.microsoft.com/office/powerpoint/2010/main" val="337631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w/o Navigation">
    <p:spTree>
      <p:nvGrpSpPr>
        <p:cNvPr id="1" name="Shape 31"/>
        <p:cNvGrpSpPr/>
        <p:nvPr/>
      </p:nvGrpSpPr>
      <p:grpSpPr>
        <a:xfrm>
          <a:off x="0" y="0"/>
          <a:ext cx="0" cy="0"/>
          <a:chOff x="0" y="0"/>
          <a:chExt cx="0" cy="0"/>
        </a:xfrm>
      </p:grpSpPr>
      <p:cxnSp>
        <p:nvCxnSpPr>
          <p:cNvPr id="32" name="Shape 32"/>
          <p:cNvCxnSpPr/>
          <p:nvPr/>
        </p:nvCxnSpPr>
        <p:spPr>
          <a:xfrm>
            <a:off x="508000" y="787952"/>
            <a:ext cx="1727200" cy="0"/>
          </a:xfrm>
          <a:prstGeom prst="straightConnector1">
            <a:avLst/>
          </a:prstGeom>
          <a:noFill/>
          <a:ln w="9525" cap="flat" cmpd="sng">
            <a:solidFill>
              <a:schemeClr val="dk2"/>
            </a:solidFill>
            <a:prstDash val="solid"/>
            <a:round/>
            <a:headEnd type="none" w="med" len="med"/>
            <a:tailEnd type="none" w="med" len="med"/>
          </a:ln>
        </p:spPr>
      </p:cxnSp>
      <p:cxnSp>
        <p:nvCxnSpPr>
          <p:cNvPr id="33" name="Shape 33"/>
          <p:cNvCxnSpPr/>
          <p:nvPr/>
        </p:nvCxnSpPr>
        <p:spPr>
          <a:xfrm rot="10800000">
            <a:off x="730252" y="609449"/>
            <a:ext cx="0" cy="514500"/>
          </a:xfrm>
          <a:prstGeom prst="straightConnector1">
            <a:avLst/>
          </a:prstGeom>
          <a:noFill/>
          <a:ln w="9525" cap="flat" cmpd="sng">
            <a:solidFill>
              <a:schemeClr val="dk2"/>
            </a:solidFill>
            <a:prstDash val="solid"/>
            <a:round/>
            <a:headEnd type="none" w="med" len="med"/>
            <a:tailEnd type="none" w="med" len="med"/>
          </a:ln>
        </p:spPr>
      </p:cxnSp>
      <p:sp>
        <p:nvSpPr>
          <p:cNvPr id="34" name="Shape 34"/>
          <p:cNvSpPr txBox="1">
            <a:spLocks noGrp="1"/>
          </p:cNvSpPr>
          <p:nvPr>
            <p:ph type="title"/>
          </p:nvPr>
        </p:nvSpPr>
        <p:spPr>
          <a:xfrm>
            <a:off x="747921" y="787952"/>
            <a:ext cx="10953600" cy="444600"/>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262626"/>
              </a:buClr>
              <a:buFont typeface="Georgia"/>
              <a:buNone/>
              <a:defRPr sz="2000" b="0" i="1" u="none" strike="noStrike" cap="none">
                <a:solidFill>
                  <a:srgbClr val="262626"/>
                </a:solidFill>
                <a:latin typeface="Georgia"/>
                <a:ea typeface="Georgia"/>
                <a:cs typeface="Georgia"/>
                <a:sym typeface="Georgia"/>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35" name="Shape 35"/>
          <p:cNvSpPr txBox="1"/>
          <p:nvPr/>
        </p:nvSpPr>
        <p:spPr>
          <a:xfrm>
            <a:off x="787329" y="6498832"/>
            <a:ext cx="3454400" cy="228600"/>
          </a:xfrm>
          <a:prstGeom prst="rect">
            <a:avLst/>
          </a:prstGeom>
          <a:noFill/>
          <a:ln>
            <a:noFill/>
          </a:ln>
        </p:spPr>
        <p:txBody>
          <a:bodyPr lIns="0" tIns="0" rIns="0" bIns="0" anchor="ctr" anchorCtr="0">
            <a:noAutofit/>
          </a:bodyPr>
          <a:lstStyle/>
          <a:p>
            <a:pPr marL="0" marR="0" lvl="0" indent="0" algn="l" rtl="0">
              <a:spcBef>
                <a:spcPts val="0"/>
              </a:spcBef>
              <a:spcAft>
                <a:spcPts val="0"/>
              </a:spcAft>
              <a:buClr>
                <a:srgbClr val="7F7F7F"/>
              </a:buClr>
              <a:buSzPct val="25000"/>
              <a:buFont typeface="Georgia"/>
              <a:buNone/>
            </a:pPr>
            <a:r>
              <a:rPr lang="en-US" sz="800" b="0" i="1" u="none" strike="noStrike" cap="none">
                <a:solidFill>
                  <a:srgbClr val="7F7F7F"/>
                </a:solidFill>
                <a:latin typeface="Georgia"/>
                <a:ea typeface="Georgia"/>
                <a:cs typeface="Georgia"/>
                <a:sym typeface="Georgia"/>
              </a:rPr>
              <a:t>For Internal Use Only – Do Not Distribute</a:t>
            </a:r>
          </a:p>
        </p:txBody>
      </p:sp>
      <p:sp>
        <p:nvSpPr>
          <p:cNvPr id="36" name="Shape 36"/>
          <p:cNvSpPr txBox="1"/>
          <p:nvPr/>
        </p:nvSpPr>
        <p:spPr>
          <a:xfrm>
            <a:off x="8331200" y="6496050"/>
            <a:ext cx="3454400" cy="228600"/>
          </a:xfrm>
          <a:prstGeom prst="rect">
            <a:avLst/>
          </a:prstGeom>
          <a:noFill/>
          <a:ln>
            <a:noFill/>
          </a:ln>
        </p:spPr>
        <p:txBody>
          <a:bodyPr lIns="0" tIns="0" rIns="0" bIns="0" anchor="ctr" anchorCtr="0">
            <a:noAutofit/>
          </a:bodyPr>
          <a:lstStyle/>
          <a:p>
            <a:pPr marL="0" marR="0" lvl="0" indent="0" algn="r" rtl="0">
              <a:spcBef>
                <a:spcPts val="0"/>
              </a:spcBef>
              <a:spcAft>
                <a:spcPts val="0"/>
              </a:spcAft>
              <a:buClr>
                <a:srgbClr val="7F7F7F"/>
              </a:buClr>
              <a:buSzPct val="25000"/>
              <a:buFont typeface="Georgia"/>
              <a:buNone/>
            </a:pPr>
            <a:r>
              <a:rPr lang="en-US" sz="800" b="0" i="1" u="none" strike="noStrike" cap="none">
                <a:solidFill>
                  <a:srgbClr val="7F7F7F"/>
                </a:solidFill>
                <a:latin typeface="Georgia"/>
                <a:ea typeface="Georgia"/>
                <a:cs typeface="Georgia"/>
                <a:sym typeface="Georgia"/>
              </a:rPr>
              <a:t>	Page </a:t>
            </a:r>
            <a:fld id="{00000000-1234-1234-1234-123412341234}" type="slidenum">
              <a:rPr lang="en-US" sz="800" b="0" i="1" u="none" strike="noStrike" cap="none">
                <a:solidFill>
                  <a:srgbClr val="7F7F7F"/>
                </a:solidFill>
                <a:latin typeface="Georgia"/>
                <a:ea typeface="Georgia"/>
                <a:cs typeface="Georgia"/>
                <a:sym typeface="Georgia"/>
              </a:rPr>
              <a:pPr marL="0" marR="0" lvl="0" indent="0" algn="r" rtl="0">
                <a:spcBef>
                  <a:spcPts val="0"/>
                </a:spcBef>
                <a:spcAft>
                  <a:spcPts val="0"/>
                </a:spcAft>
                <a:buClr>
                  <a:srgbClr val="7F7F7F"/>
                </a:buClr>
                <a:buSzPct val="25000"/>
                <a:buFont typeface="Georgia"/>
                <a:buNone/>
              </a:pPr>
              <a:t>‹#›</a:t>
            </a:fld>
            <a:endParaRPr lang="en-US" sz="800" b="0" i="1" u="none" strike="noStrike" cap="none">
              <a:solidFill>
                <a:srgbClr val="7F7F7F"/>
              </a:solidFill>
              <a:latin typeface="Georgia"/>
              <a:ea typeface="Georgia"/>
              <a:cs typeface="Georgia"/>
              <a:sym typeface="Georgia"/>
            </a:endParaRPr>
          </a:p>
        </p:txBody>
      </p:sp>
    </p:spTree>
    <p:extLst>
      <p:ext uri="{BB962C8B-B14F-4D97-AF65-F5344CB8AC3E}">
        <p14:creationId xmlns:p14="http://schemas.microsoft.com/office/powerpoint/2010/main" val="3389908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One">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711200" y="76200"/>
            <a:ext cx="10769600" cy="914400"/>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dk1"/>
              </a:buClr>
              <a:buFont typeface="Georgia"/>
              <a:buNone/>
              <a:defRPr sz="2400" b="1" i="1" u="none" strike="noStrike" cap="none">
                <a:solidFill>
                  <a:schemeClr val="dk1"/>
                </a:solidFill>
                <a:latin typeface="Georgia"/>
                <a:ea typeface="Georgia"/>
                <a:cs typeface="Georgia"/>
                <a:sym typeface="Georg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5" name="Shape 45"/>
          <p:cNvSpPr txBox="1">
            <a:spLocks noGrp="1"/>
          </p:cNvSpPr>
          <p:nvPr>
            <p:ph type="body" idx="1"/>
          </p:nvPr>
        </p:nvSpPr>
        <p:spPr>
          <a:xfrm>
            <a:off x="711200" y="1752600"/>
            <a:ext cx="10769600" cy="4419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900"/>
              </a:spcAft>
              <a:buClr>
                <a:schemeClr val="dk1"/>
              </a:buClr>
              <a:buFont typeface="Georgia"/>
              <a:buNone/>
              <a:defRPr sz="2000" b="0" i="0" u="none" strike="noStrike" cap="none">
                <a:solidFill>
                  <a:schemeClr val="dk1"/>
                </a:solidFill>
                <a:latin typeface="Georgia"/>
                <a:ea typeface="Georgia"/>
                <a:cs typeface="Georgia"/>
                <a:sym typeface="Georgia"/>
              </a:defRPr>
            </a:lvl1pPr>
            <a:lvl2pPr marL="274320" marR="0" lvl="1" indent="-14732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2pPr>
            <a:lvl3pPr marL="548640" marR="0" lvl="2" indent="-15494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3pPr>
            <a:lvl4pPr marL="822960" marR="0" lvl="3" indent="-14986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4pPr>
            <a:lvl5pPr marL="1097280" marR="0" lvl="4" indent="-15748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5pPr>
            <a:lvl6pPr marL="274320" marR="0" lvl="5" indent="-147320" algn="l" rtl="0">
              <a:lnSpc>
                <a:spcPct val="100000"/>
              </a:lnSpc>
              <a:spcBef>
                <a:spcPts val="0"/>
              </a:spcBef>
              <a:spcAft>
                <a:spcPts val="900"/>
              </a:spcAft>
              <a:buClr>
                <a:schemeClr val="dk1"/>
              </a:buClr>
              <a:buSzPct val="100000"/>
              <a:buFont typeface="Georgia"/>
              <a:buAutoNum type="arabicPeriod"/>
              <a:defRPr sz="2000" b="0" i="0" u="none" strike="noStrike" cap="none">
                <a:solidFill>
                  <a:schemeClr val="dk1"/>
                </a:solidFill>
                <a:latin typeface="Georgia"/>
                <a:ea typeface="Georgia"/>
                <a:cs typeface="Georgia"/>
                <a:sym typeface="Georgia"/>
              </a:defRPr>
            </a:lvl6pPr>
            <a:lvl7pPr marL="548640" marR="0" lvl="6" indent="-154940" algn="l" rtl="0">
              <a:lnSpc>
                <a:spcPct val="100000"/>
              </a:lnSpc>
              <a:spcBef>
                <a:spcPts val="0"/>
              </a:spcBef>
              <a:spcAft>
                <a:spcPts val="900"/>
              </a:spcAft>
              <a:buClr>
                <a:schemeClr val="dk1"/>
              </a:buClr>
              <a:buSzPct val="100000"/>
              <a:buFont typeface="Georgia"/>
              <a:buAutoNum type="alphaLcPeriod"/>
              <a:defRPr sz="2000" b="0" i="0" u="none" strike="noStrike" cap="none">
                <a:solidFill>
                  <a:schemeClr val="dk1"/>
                </a:solidFill>
                <a:latin typeface="Georgia"/>
                <a:ea typeface="Georgia"/>
                <a:cs typeface="Georgia"/>
                <a:sym typeface="Georgia"/>
              </a:defRPr>
            </a:lvl7pPr>
            <a:lvl8pPr marL="822960" marR="0" lvl="7" indent="-149860" algn="l" rtl="0">
              <a:lnSpc>
                <a:spcPct val="100000"/>
              </a:lnSpc>
              <a:spcBef>
                <a:spcPts val="0"/>
              </a:spcBef>
              <a:spcAft>
                <a:spcPts val="900"/>
              </a:spcAft>
              <a:buClr>
                <a:schemeClr val="dk1"/>
              </a:buClr>
              <a:buSzPct val="100000"/>
              <a:buFont typeface="Georgia"/>
              <a:buAutoNum type="romanLcPeriod"/>
              <a:defRPr sz="2000" b="0" i="0" u="none" strike="noStrike" cap="none">
                <a:solidFill>
                  <a:schemeClr val="dk1"/>
                </a:solidFill>
                <a:latin typeface="Georgia"/>
                <a:ea typeface="Georgia"/>
                <a:cs typeface="Georgia"/>
                <a:sym typeface="Georgia"/>
              </a:defRPr>
            </a:lvl8pPr>
            <a:lvl9pPr marL="0" marR="0" lvl="8" indent="0" algn="l" rtl="0">
              <a:lnSpc>
                <a:spcPct val="100000"/>
              </a:lnSpc>
              <a:spcBef>
                <a:spcPts val="0"/>
              </a:spcBef>
              <a:spcAft>
                <a:spcPts val="900"/>
              </a:spcAft>
              <a:buClr>
                <a:schemeClr val="dk2"/>
              </a:buClr>
              <a:buFont typeface="Arial"/>
              <a:buNone/>
              <a:defRPr sz="2000" b="1" i="0" u="none" strike="noStrike" cap="none">
                <a:solidFill>
                  <a:schemeClr val="dk2"/>
                </a:solidFill>
                <a:latin typeface="Georgia"/>
                <a:ea typeface="Georgia"/>
                <a:cs typeface="Georgia"/>
                <a:sym typeface="Georgia"/>
              </a:defRPr>
            </a:lvl9pPr>
          </a:lstStyle>
          <a:p>
            <a:endParaRPr/>
          </a:p>
        </p:txBody>
      </p:sp>
      <p:cxnSp>
        <p:nvCxnSpPr>
          <p:cNvPr id="46" name="Shape 46"/>
          <p:cNvCxnSpPr/>
          <p:nvPr/>
        </p:nvCxnSpPr>
        <p:spPr>
          <a:xfrm rot="10800000" flipH="1">
            <a:off x="508000" y="609599"/>
            <a:ext cx="10972800" cy="152400"/>
          </a:xfrm>
          <a:prstGeom prst="bentConnector2">
            <a:avLst/>
          </a:prstGeom>
          <a:noFill/>
          <a:ln w="12700" cap="flat" cmpd="sng">
            <a:solidFill>
              <a:schemeClr val="dk2"/>
            </a:solidFill>
            <a:prstDash val="solid"/>
            <a:round/>
            <a:headEnd type="none" w="med" len="med"/>
            <a:tailEnd type="none" w="med" len="med"/>
          </a:ln>
        </p:spPr>
      </p:cxnSp>
      <p:sp>
        <p:nvSpPr>
          <p:cNvPr id="47" name="Shape 47"/>
          <p:cNvSpPr txBox="1"/>
          <p:nvPr/>
        </p:nvSpPr>
        <p:spPr>
          <a:xfrm>
            <a:off x="787329" y="6498832"/>
            <a:ext cx="3454400" cy="228600"/>
          </a:xfrm>
          <a:prstGeom prst="rect">
            <a:avLst/>
          </a:prstGeom>
          <a:noFill/>
          <a:ln>
            <a:noFill/>
          </a:ln>
        </p:spPr>
        <p:txBody>
          <a:bodyPr lIns="0" tIns="0" rIns="0" bIns="0" anchor="ctr" anchorCtr="0">
            <a:noAutofit/>
          </a:bodyPr>
          <a:lstStyle/>
          <a:p>
            <a:pPr marL="0" marR="0" lvl="0" indent="0" algn="l" rtl="0">
              <a:spcBef>
                <a:spcPts val="0"/>
              </a:spcBef>
              <a:spcAft>
                <a:spcPts val="0"/>
              </a:spcAft>
              <a:buClr>
                <a:srgbClr val="7F7F7F"/>
              </a:buClr>
              <a:buSzPct val="25000"/>
              <a:buFont typeface="Georgia"/>
              <a:buNone/>
            </a:pPr>
            <a:r>
              <a:rPr lang="en-US" sz="800" b="0" i="1">
                <a:solidFill>
                  <a:srgbClr val="7F7F7F"/>
                </a:solidFill>
                <a:latin typeface="Georgia"/>
                <a:ea typeface="Georgia"/>
                <a:cs typeface="Georgia"/>
                <a:sym typeface="Georgia"/>
              </a:rPr>
              <a:t>For Internal Use Only – Do Not Distribute</a:t>
            </a:r>
          </a:p>
        </p:txBody>
      </p:sp>
      <p:sp>
        <p:nvSpPr>
          <p:cNvPr id="48" name="Shape 48"/>
          <p:cNvSpPr txBox="1"/>
          <p:nvPr/>
        </p:nvSpPr>
        <p:spPr>
          <a:xfrm>
            <a:off x="8331200" y="6496050"/>
            <a:ext cx="3454400" cy="228600"/>
          </a:xfrm>
          <a:prstGeom prst="rect">
            <a:avLst/>
          </a:prstGeom>
          <a:noFill/>
          <a:ln>
            <a:noFill/>
          </a:ln>
        </p:spPr>
        <p:txBody>
          <a:bodyPr lIns="0" tIns="0" rIns="0" bIns="0" anchor="ctr" anchorCtr="0">
            <a:noAutofit/>
          </a:bodyPr>
          <a:lstStyle/>
          <a:p>
            <a:pPr marL="0" marR="0" lvl="0" indent="0" algn="r" rtl="0">
              <a:spcBef>
                <a:spcPts val="0"/>
              </a:spcBef>
              <a:spcAft>
                <a:spcPts val="0"/>
              </a:spcAft>
              <a:buClr>
                <a:srgbClr val="7F7F7F"/>
              </a:buClr>
              <a:buSzPct val="25000"/>
              <a:buFont typeface="Georgia"/>
              <a:buNone/>
            </a:pPr>
            <a:r>
              <a:rPr lang="en-US" sz="800" b="0" i="1">
                <a:solidFill>
                  <a:srgbClr val="7F7F7F"/>
                </a:solidFill>
                <a:latin typeface="Georgia"/>
                <a:ea typeface="Georgia"/>
                <a:cs typeface="Georgia"/>
                <a:sym typeface="Georgia"/>
              </a:rPr>
              <a:t>	Page </a:t>
            </a:r>
            <a:fld id="{00000000-1234-1234-1234-123412341234}" type="slidenum">
              <a:rPr lang="en-US" sz="800" b="0" i="1">
                <a:solidFill>
                  <a:srgbClr val="7F7F7F"/>
                </a:solidFill>
                <a:latin typeface="Georgia"/>
                <a:ea typeface="Georgia"/>
                <a:cs typeface="Georgia"/>
                <a:sym typeface="Georgia"/>
              </a:rPr>
              <a:pPr marL="0" marR="0" lvl="0" indent="0" algn="r" rtl="0">
                <a:spcBef>
                  <a:spcPts val="0"/>
                </a:spcBef>
                <a:spcAft>
                  <a:spcPts val="0"/>
                </a:spcAft>
                <a:buClr>
                  <a:srgbClr val="7F7F7F"/>
                </a:buClr>
                <a:buSzPct val="25000"/>
                <a:buFont typeface="Georgia"/>
                <a:buNone/>
              </a:pPr>
              <a:t>‹#›</a:t>
            </a:fld>
            <a:endParaRPr lang="en-US" sz="800" b="0" i="1">
              <a:solidFill>
                <a:srgbClr val="7F7F7F"/>
              </a:solidFill>
              <a:latin typeface="Georgia"/>
              <a:ea typeface="Georgia"/>
              <a:cs typeface="Georgia"/>
              <a:sym typeface="Georgia"/>
            </a:endParaRPr>
          </a:p>
        </p:txBody>
      </p:sp>
    </p:spTree>
    <p:extLst>
      <p:ext uri="{BB962C8B-B14F-4D97-AF65-F5344CB8AC3E}">
        <p14:creationId xmlns:p14="http://schemas.microsoft.com/office/powerpoint/2010/main" val="774938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ver Onl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711203" y="76200"/>
            <a:ext cx="10769599" cy="914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Georgia"/>
              <a:buNone/>
              <a:defRPr sz="1800" b="1" i="1" u="none" strike="noStrike" cap="none">
                <a:solidFill>
                  <a:schemeClr val="dk1"/>
                </a:solidFill>
                <a:latin typeface="Georgia"/>
                <a:ea typeface="Georgia"/>
                <a:cs typeface="Georgia"/>
                <a:sym typeface="Georgia"/>
              </a:defRPr>
            </a:lvl1pPr>
            <a:lvl2pPr lvl="1" indent="0">
              <a:spcBef>
                <a:spcPts val="0"/>
              </a:spcBef>
              <a:buFont typeface="Arial"/>
              <a:buNone/>
              <a:defRPr sz="1350"/>
            </a:lvl2pPr>
            <a:lvl3pPr lvl="2" indent="0">
              <a:spcBef>
                <a:spcPts val="0"/>
              </a:spcBef>
              <a:buFont typeface="Arial"/>
              <a:buNone/>
              <a:defRPr sz="1350"/>
            </a:lvl3pPr>
            <a:lvl4pPr lvl="3" indent="0">
              <a:spcBef>
                <a:spcPts val="0"/>
              </a:spcBef>
              <a:buFont typeface="Arial"/>
              <a:buNone/>
              <a:defRPr sz="1350"/>
            </a:lvl4pPr>
            <a:lvl5pPr lvl="4" indent="0">
              <a:spcBef>
                <a:spcPts val="0"/>
              </a:spcBef>
              <a:buFont typeface="Arial"/>
              <a:buNone/>
              <a:defRPr sz="1350"/>
            </a:lvl5pPr>
            <a:lvl6pPr lvl="5" indent="0">
              <a:spcBef>
                <a:spcPts val="0"/>
              </a:spcBef>
              <a:buFont typeface="Arial"/>
              <a:buNone/>
              <a:defRPr sz="1350"/>
            </a:lvl6pPr>
            <a:lvl7pPr lvl="6" indent="0">
              <a:spcBef>
                <a:spcPts val="0"/>
              </a:spcBef>
              <a:buFont typeface="Arial"/>
              <a:buNone/>
              <a:defRPr sz="1350"/>
            </a:lvl7pPr>
            <a:lvl8pPr lvl="7" indent="0">
              <a:spcBef>
                <a:spcPts val="0"/>
              </a:spcBef>
              <a:buFont typeface="Arial"/>
              <a:buNone/>
              <a:defRPr sz="1350"/>
            </a:lvl8pPr>
            <a:lvl9pPr lvl="8" indent="0">
              <a:spcBef>
                <a:spcPts val="0"/>
              </a:spcBef>
              <a:buFont typeface="Arial"/>
              <a:buNone/>
              <a:defRPr sz="1350"/>
            </a:lvl9pPr>
          </a:lstStyle>
          <a:p>
            <a:endParaRPr/>
          </a:p>
        </p:txBody>
      </p:sp>
      <p:cxnSp>
        <p:nvCxnSpPr>
          <p:cNvPr id="14" name="Shape 14"/>
          <p:cNvCxnSpPr/>
          <p:nvPr/>
        </p:nvCxnSpPr>
        <p:spPr>
          <a:xfrm flipH="1">
            <a:off x="507999" y="609604"/>
            <a:ext cx="10972800" cy="152399"/>
          </a:xfrm>
          <a:prstGeom prst="bentConnector2">
            <a:avLst/>
          </a:prstGeom>
          <a:noFill/>
          <a:ln w="12700" cap="flat" cmpd="sng">
            <a:solidFill>
              <a:srgbClr val="0070C0"/>
            </a:solidFill>
            <a:prstDash val="solid"/>
            <a:round/>
            <a:headEnd type="none" w="med" len="med"/>
            <a:tailEnd type="none" w="med" len="med"/>
          </a:ln>
        </p:spPr>
      </p:cxnSp>
      <p:sp>
        <p:nvSpPr>
          <p:cNvPr id="15" name="Shape 15"/>
          <p:cNvSpPr txBox="1"/>
          <p:nvPr/>
        </p:nvSpPr>
        <p:spPr>
          <a:xfrm>
            <a:off x="8331200" y="6496050"/>
            <a:ext cx="3454400" cy="228600"/>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7F7F7F"/>
              </a:buClr>
              <a:buSzPct val="25000"/>
              <a:buFont typeface="Georgia"/>
              <a:buNone/>
            </a:pPr>
            <a:r>
              <a:rPr lang="en-US" sz="600" b="0" i="1" u="none" strike="noStrike" cap="none" dirty="0">
                <a:solidFill>
                  <a:srgbClr val="7F7F7F"/>
                </a:solidFill>
                <a:latin typeface="Georgia"/>
                <a:ea typeface="Georgia"/>
                <a:cs typeface="Georgia"/>
                <a:sym typeface="Georgia"/>
              </a:rPr>
              <a:t>	Page </a:t>
            </a:r>
            <a:fld id="{00000000-1234-1234-1234-123412341234}" type="slidenum">
              <a:rPr lang="en-US" sz="600" b="0" i="1" u="none" strike="noStrike" cap="none">
                <a:solidFill>
                  <a:srgbClr val="7F7F7F"/>
                </a:solidFill>
                <a:latin typeface="Georgia"/>
                <a:ea typeface="Georgia"/>
                <a:cs typeface="Georgia"/>
                <a:sym typeface="Georgia"/>
              </a:rPr>
              <a:pPr marL="0" marR="0" lvl="0" indent="0" algn="r" rtl="0">
                <a:lnSpc>
                  <a:spcPct val="100000"/>
                </a:lnSpc>
                <a:spcBef>
                  <a:spcPts val="0"/>
                </a:spcBef>
                <a:spcAft>
                  <a:spcPts val="0"/>
                </a:spcAft>
                <a:buClr>
                  <a:srgbClr val="7F7F7F"/>
                </a:buClr>
                <a:buSzPct val="25000"/>
                <a:buFont typeface="Georgia"/>
                <a:buNone/>
              </a:pPr>
              <a:t>‹#›</a:t>
            </a:fld>
            <a:endParaRPr lang="en-US" sz="600" b="0" i="1" u="none" strike="noStrike" cap="none" dirty="0">
              <a:solidFill>
                <a:srgbClr val="7F7F7F"/>
              </a:solidFill>
              <a:latin typeface="Georgia"/>
              <a:ea typeface="Georgia"/>
              <a:cs typeface="Georgia"/>
              <a:sym typeface="Georgia"/>
            </a:endParaRPr>
          </a:p>
        </p:txBody>
      </p:sp>
    </p:spTree>
    <p:extLst>
      <p:ext uri="{BB962C8B-B14F-4D97-AF65-F5344CB8AC3E}">
        <p14:creationId xmlns:p14="http://schemas.microsoft.com/office/powerpoint/2010/main" val="322367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56CCC-F57D-4552-953F-E97EAE98AE7C}" type="datetime1">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38075465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w/o Navigation">
    <p:spTree>
      <p:nvGrpSpPr>
        <p:cNvPr id="1" name="Shape 17"/>
        <p:cNvGrpSpPr/>
        <p:nvPr/>
      </p:nvGrpSpPr>
      <p:grpSpPr>
        <a:xfrm>
          <a:off x="0" y="0"/>
          <a:ext cx="0" cy="0"/>
          <a:chOff x="0" y="0"/>
          <a:chExt cx="0" cy="0"/>
        </a:xfrm>
      </p:grpSpPr>
      <p:cxnSp>
        <p:nvCxnSpPr>
          <p:cNvPr id="18" name="Shape 18"/>
          <p:cNvCxnSpPr/>
          <p:nvPr/>
        </p:nvCxnSpPr>
        <p:spPr>
          <a:xfrm>
            <a:off x="508000" y="787952"/>
            <a:ext cx="1727200" cy="0"/>
          </a:xfrm>
          <a:prstGeom prst="straightConnector1">
            <a:avLst/>
          </a:prstGeom>
          <a:noFill/>
          <a:ln w="9525" cap="flat" cmpd="sng">
            <a:solidFill>
              <a:schemeClr val="dk2"/>
            </a:solidFill>
            <a:prstDash val="solid"/>
            <a:round/>
            <a:headEnd type="none" w="med" len="med"/>
            <a:tailEnd type="none" w="med" len="med"/>
          </a:ln>
        </p:spPr>
      </p:cxnSp>
      <p:cxnSp>
        <p:nvCxnSpPr>
          <p:cNvPr id="19" name="Shape 19"/>
          <p:cNvCxnSpPr/>
          <p:nvPr/>
        </p:nvCxnSpPr>
        <p:spPr>
          <a:xfrm rot="10800000">
            <a:off x="730252" y="609599"/>
            <a:ext cx="0" cy="514350"/>
          </a:xfrm>
          <a:prstGeom prst="straightConnector1">
            <a:avLst/>
          </a:prstGeom>
          <a:noFill/>
          <a:ln w="9525" cap="flat" cmpd="sng">
            <a:solidFill>
              <a:schemeClr val="dk2"/>
            </a:solidFill>
            <a:prstDash val="solid"/>
            <a:round/>
            <a:headEnd type="none" w="med" len="med"/>
            <a:tailEnd type="none" w="med" len="med"/>
          </a:ln>
        </p:spPr>
      </p:cxnSp>
      <p:sp>
        <p:nvSpPr>
          <p:cNvPr id="20" name="Shape 20"/>
          <p:cNvSpPr txBox="1">
            <a:spLocks noGrp="1"/>
          </p:cNvSpPr>
          <p:nvPr>
            <p:ph type="title"/>
          </p:nvPr>
        </p:nvSpPr>
        <p:spPr>
          <a:xfrm>
            <a:off x="747921" y="787952"/>
            <a:ext cx="10953747" cy="444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62626"/>
              </a:buClr>
              <a:buFont typeface="Georgia"/>
              <a:buNone/>
              <a:defRPr sz="1500" b="0" i="1" u="none" strike="noStrike" cap="none">
                <a:solidFill>
                  <a:srgbClr val="262626"/>
                </a:solidFill>
                <a:latin typeface="Georgia"/>
                <a:ea typeface="Georgia"/>
                <a:cs typeface="Georgia"/>
                <a:sym typeface="Georgia"/>
              </a:defRPr>
            </a:lvl1pPr>
            <a:lvl2pPr lvl="1" indent="0">
              <a:spcBef>
                <a:spcPts val="0"/>
              </a:spcBef>
              <a:buFont typeface="Arial"/>
              <a:buNone/>
              <a:defRPr sz="1350"/>
            </a:lvl2pPr>
            <a:lvl3pPr lvl="2" indent="0">
              <a:spcBef>
                <a:spcPts val="0"/>
              </a:spcBef>
              <a:buFont typeface="Arial"/>
              <a:buNone/>
              <a:defRPr sz="1350"/>
            </a:lvl3pPr>
            <a:lvl4pPr lvl="3" indent="0">
              <a:spcBef>
                <a:spcPts val="0"/>
              </a:spcBef>
              <a:buFont typeface="Arial"/>
              <a:buNone/>
              <a:defRPr sz="1350"/>
            </a:lvl4pPr>
            <a:lvl5pPr lvl="4" indent="0">
              <a:spcBef>
                <a:spcPts val="0"/>
              </a:spcBef>
              <a:buFont typeface="Arial"/>
              <a:buNone/>
              <a:defRPr sz="1350"/>
            </a:lvl5pPr>
            <a:lvl6pPr lvl="5" indent="0">
              <a:spcBef>
                <a:spcPts val="0"/>
              </a:spcBef>
              <a:buFont typeface="Arial"/>
              <a:buNone/>
              <a:defRPr sz="1350"/>
            </a:lvl6pPr>
            <a:lvl7pPr lvl="6" indent="0">
              <a:spcBef>
                <a:spcPts val="0"/>
              </a:spcBef>
              <a:buFont typeface="Arial"/>
              <a:buNone/>
              <a:defRPr sz="1350"/>
            </a:lvl7pPr>
            <a:lvl8pPr lvl="7" indent="0">
              <a:spcBef>
                <a:spcPts val="0"/>
              </a:spcBef>
              <a:buFont typeface="Arial"/>
              <a:buNone/>
              <a:defRPr sz="1350"/>
            </a:lvl8pPr>
            <a:lvl9pPr lvl="8" indent="0">
              <a:spcBef>
                <a:spcPts val="0"/>
              </a:spcBef>
              <a:buFont typeface="Arial"/>
              <a:buNone/>
              <a:defRPr sz="1350"/>
            </a:lvl9pPr>
          </a:lstStyle>
          <a:p>
            <a:endParaRPr/>
          </a:p>
        </p:txBody>
      </p:sp>
      <p:sp>
        <p:nvSpPr>
          <p:cNvPr id="21" name="Shape 21"/>
          <p:cNvSpPr txBox="1"/>
          <p:nvPr/>
        </p:nvSpPr>
        <p:spPr>
          <a:xfrm>
            <a:off x="8331200" y="6496050"/>
            <a:ext cx="3454400" cy="228600"/>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7F7F7F"/>
              </a:buClr>
              <a:buSzPct val="25000"/>
              <a:buFont typeface="Georgia"/>
              <a:buNone/>
            </a:pPr>
            <a:r>
              <a:rPr lang="en-US" sz="600" b="0" i="1" u="none" strike="noStrike" cap="none" dirty="0">
                <a:solidFill>
                  <a:srgbClr val="7F7F7F"/>
                </a:solidFill>
                <a:latin typeface="Georgia"/>
                <a:ea typeface="Georgia"/>
                <a:cs typeface="Georgia"/>
                <a:sym typeface="Georgia"/>
              </a:rPr>
              <a:t>	Page </a:t>
            </a:r>
            <a:fld id="{00000000-1234-1234-1234-123412341234}" type="slidenum">
              <a:rPr lang="en-US" sz="600" b="0" i="1" u="none" strike="noStrike" cap="none">
                <a:solidFill>
                  <a:srgbClr val="7F7F7F"/>
                </a:solidFill>
                <a:latin typeface="Georgia"/>
                <a:ea typeface="Georgia"/>
                <a:cs typeface="Georgia"/>
                <a:sym typeface="Georgia"/>
              </a:rPr>
              <a:pPr marL="0" marR="0" lvl="0" indent="0" algn="r" rtl="0">
                <a:lnSpc>
                  <a:spcPct val="100000"/>
                </a:lnSpc>
                <a:spcBef>
                  <a:spcPts val="0"/>
                </a:spcBef>
                <a:spcAft>
                  <a:spcPts val="0"/>
                </a:spcAft>
                <a:buClr>
                  <a:srgbClr val="7F7F7F"/>
                </a:buClr>
                <a:buSzPct val="25000"/>
                <a:buFont typeface="Georgia"/>
                <a:buNone/>
              </a:pPr>
              <a:t>‹#›</a:t>
            </a:fld>
            <a:endParaRPr lang="en-US" sz="600" b="0" i="1" u="none" strike="noStrike" cap="none" dirty="0">
              <a:solidFill>
                <a:srgbClr val="7F7F7F"/>
              </a:solidFill>
              <a:latin typeface="Georgia"/>
              <a:ea typeface="Georgia"/>
              <a:cs typeface="Georgia"/>
              <a:sym typeface="Georgia"/>
            </a:endParaRPr>
          </a:p>
        </p:txBody>
      </p:sp>
    </p:spTree>
    <p:extLst>
      <p:ext uri="{BB962C8B-B14F-4D97-AF65-F5344CB8AC3E}">
        <p14:creationId xmlns:p14="http://schemas.microsoft.com/office/powerpoint/2010/main" val="412948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8FD9FF-857A-436D-ACD4-DC122FEB13AB}" type="datetime1">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330977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09A473-0E73-431A-AEB6-8E13113EE339}" type="datetime1">
              <a:rPr lang="en-US" smtClean="0"/>
              <a:t>9/7/2017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4079887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8BA0C5-A749-4EE5-93A7-75EB6C6450C0}" type="datetime1">
              <a:rPr lang="en-US" smtClean="0"/>
              <a:t>9/7/2017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599493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0E52C8-BF72-4E61-9ADB-9804A76B2E6B}" type="datetime1">
              <a:rPr lang="en-US" smtClean="0"/>
              <a:t>9/7/2017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2824778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BC55AC-ED43-4917-A64A-B74F89D2A71C}" type="datetime1">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3401985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ECA89E-BB30-4DF6-96F9-5CC0DE381F91}" type="datetime1">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C0501-60C3-4EE5-B46F-8CE7A9FA476D}" type="slidenum">
              <a:rPr lang="en-US" smtClean="0"/>
              <a:t>‹#›</a:t>
            </a:fld>
            <a:endParaRPr lang="en-US"/>
          </a:p>
        </p:txBody>
      </p:sp>
    </p:spTree>
    <p:extLst>
      <p:ext uri="{BB962C8B-B14F-4D97-AF65-F5344CB8AC3E}">
        <p14:creationId xmlns:p14="http://schemas.microsoft.com/office/powerpoint/2010/main" val="1794966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A4D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869B4D-0381-4083-9F1E-517388EA2BF7}" type="datetime1">
              <a:rPr lang="en-US" smtClean="0"/>
              <a:t>9/7/2017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C0501-60C3-4EE5-B46F-8CE7A9FA476D}" type="slidenum">
              <a:rPr lang="en-US" smtClean="0"/>
              <a:t>‹#›</a:t>
            </a:fld>
            <a:endParaRPr lang="en-US"/>
          </a:p>
        </p:txBody>
      </p:sp>
    </p:spTree>
    <p:extLst>
      <p:ext uri="{BB962C8B-B14F-4D97-AF65-F5344CB8AC3E}">
        <p14:creationId xmlns:p14="http://schemas.microsoft.com/office/powerpoint/2010/main" val="3787523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188808-2A5B-4C6D-A170-C2B9BC9E7A54}" type="datetimeFigureOut">
              <a:rPr lang="en-US" smtClean="0"/>
              <a:t>9/7/2017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E5BBC-AA7C-47BC-AA07-EC48DDBD824A}" type="slidenum">
              <a:rPr lang="en-US" smtClean="0"/>
              <a:t>‹#›</a:t>
            </a:fld>
            <a:endParaRPr lang="en-US"/>
          </a:p>
        </p:txBody>
      </p:sp>
    </p:spTree>
    <p:extLst>
      <p:ext uri="{BB962C8B-B14F-4D97-AF65-F5344CB8AC3E}">
        <p14:creationId xmlns:p14="http://schemas.microsoft.com/office/powerpoint/2010/main" val="224288077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11200" y="152400"/>
            <a:ext cx="10769600" cy="914400"/>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dk1"/>
              </a:buClr>
              <a:buFont typeface="Georgia"/>
              <a:buNone/>
              <a:defRPr sz="2400" b="1" i="1" u="none" strike="noStrike" cap="none">
                <a:solidFill>
                  <a:schemeClr val="dk1"/>
                </a:solidFill>
                <a:latin typeface="Georgia"/>
                <a:ea typeface="Georgia"/>
                <a:cs typeface="Georgia"/>
                <a:sym typeface="Georgi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5" name="Shape 25"/>
          <p:cNvSpPr txBox="1">
            <a:spLocks noGrp="1"/>
          </p:cNvSpPr>
          <p:nvPr>
            <p:ph type="body" idx="1"/>
          </p:nvPr>
        </p:nvSpPr>
        <p:spPr>
          <a:xfrm>
            <a:off x="711200" y="1752600"/>
            <a:ext cx="10769600" cy="4419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900"/>
              </a:spcAft>
              <a:buClr>
                <a:schemeClr val="dk1"/>
              </a:buClr>
              <a:buFont typeface="Georgia"/>
              <a:buNone/>
              <a:defRPr sz="2000" b="0" i="0" u="none" strike="noStrike" cap="none">
                <a:solidFill>
                  <a:schemeClr val="dk1"/>
                </a:solidFill>
                <a:latin typeface="Georgia"/>
                <a:ea typeface="Georgia"/>
                <a:cs typeface="Georgia"/>
                <a:sym typeface="Georgia"/>
              </a:defRPr>
            </a:lvl1pPr>
            <a:lvl2pPr marL="274320" marR="0" lvl="1" indent="-14732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2pPr>
            <a:lvl3pPr marL="548640" marR="0" lvl="2" indent="-15494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3pPr>
            <a:lvl4pPr marL="822960" marR="0" lvl="3" indent="-14986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4pPr>
            <a:lvl5pPr marL="1097280" marR="0" lvl="4" indent="-15748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5pPr>
            <a:lvl6pPr marL="274320" marR="0" lvl="5" indent="-147320" algn="l" rtl="0">
              <a:lnSpc>
                <a:spcPct val="100000"/>
              </a:lnSpc>
              <a:spcBef>
                <a:spcPts val="0"/>
              </a:spcBef>
              <a:spcAft>
                <a:spcPts val="900"/>
              </a:spcAft>
              <a:buClr>
                <a:schemeClr val="dk1"/>
              </a:buClr>
              <a:buSzPct val="100000"/>
              <a:buFont typeface="Georgia"/>
              <a:buAutoNum type="arabicPeriod"/>
              <a:defRPr sz="2000" b="0" i="0" u="none" strike="noStrike" cap="none">
                <a:solidFill>
                  <a:schemeClr val="dk1"/>
                </a:solidFill>
                <a:latin typeface="Georgia"/>
                <a:ea typeface="Georgia"/>
                <a:cs typeface="Georgia"/>
                <a:sym typeface="Georgia"/>
              </a:defRPr>
            </a:lvl6pPr>
            <a:lvl7pPr marL="548640" marR="0" lvl="6" indent="-154940" algn="l" rtl="0">
              <a:lnSpc>
                <a:spcPct val="100000"/>
              </a:lnSpc>
              <a:spcBef>
                <a:spcPts val="0"/>
              </a:spcBef>
              <a:spcAft>
                <a:spcPts val="900"/>
              </a:spcAft>
              <a:buClr>
                <a:schemeClr val="dk1"/>
              </a:buClr>
              <a:buSzPct val="100000"/>
              <a:buFont typeface="Georgia"/>
              <a:buAutoNum type="alphaLcPeriod"/>
              <a:defRPr sz="2000" b="0" i="0" u="none" strike="noStrike" cap="none">
                <a:solidFill>
                  <a:schemeClr val="dk1"/>
                </a:solidFill>
                <a:latin typeface="Georgia"/>
                <a:ea typeface="Georgia"/>
                <a:cs typeface="Georgia"/>
                <a:sym typeface="Georgia"/>
              </a:defRPr>
            </a:lvl7pPr>
            <a:lvl8pPr marL="822960" marR="0" lvl="7" indent="-149860" algn="l" rtl="0">
              <a:lnSpc>
                <a:spcPct val="100000"/>
              </a:lnSpc>
              <a:spcBef>
                <a:spcPts val="0"/>
              </a:spcBef>
              <a:spcAft>
                <a:spcPts val="900"/>
              </a:spcAft>
              <a:buClr>
                <a:schemeClr val="dk1"/>
              </a:buClr>
              <a:buSzPct val="100000"/>
              <a:buFont typeface="Georgia"/>
              <a:buAutoNum type="romanLcPeriod"/>
              <a:defRPr sz="2000" b="0" i="0" u="none" strike="noStrike" cap="none">
                <a:solidFill>
                  <a:schemeClr val="dk1"/>
                </a:solidFill>
                <a:latin typeface="Georgia"/>
                <a:ea typeface="Georgia"/>
                <a:cs typeface="Georgia"/>
                <a:sym typeface="Georgia"/>
              </a:defRPr>
            </a:lvl8pPr>
            <a:lvl9pPr marL="0" marR="0" lvl="8" indent="0" algn="l" rtl="0">
              <a:lnSpc>
                <a:spcPct val="100000"/>
              </a:lnSpc>
              <a:spcBef>
                <a:spcPts val="0"/>
              </a:spcBef>
              <a:spcAft>
                <a:spcPts val="900"/>
              </a:spcAft>
              <a:buClr>
                <a:schemeClr val="dk2"/>
              </a:buClr>
              <a:buFont typeface="Arial"/>
              <a:buNone/>
              <a:defRPr sz="2000" b="1" i="0" u="none" strike="noStrike" cap="none">
                <a:solidFill>
                  <a:schemeClr val="dk2"/>
                </a:solidFill>
                <a:latin typeface="Georgia"/>
                <a:ea typeface="Georgia"/>
                <a:cs typeface="Georgia"/>
                <a:sym typeface="Georgia"/>
              </a:defRPr>
            </a:lvl9pPr>
          </a:lstStyle>
          <a:p>
            <a:endParaRPr/>
          </a:p>
        </p:txBody>
      </p:sp>
    </p:spTree>
    <p:extLst>
      <p:ext uri="{BB962C8B-B14F-4D97-AF65-F5344CB8AC3E}">
        <p14:creationId xmlns:p14="http://schemas.microsoft.com/office/powerpoint/2010/main" val="2684343302"/>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711203" y="152400"/>
            <a:ext cx="10769599" cy="914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Georgia"/>
              <a:buNone/>
              <a:defRPr sz="2400" b="1" i="1" u="none" strike="noStrike" cap="none">
                <a:solidFill>
                  <a:schemeClr val="dk1"/>
                </a:solidFill>
                <a:latin typeface="Georgia"/>
                <a:ea typeface="Georgia"/>
                <a:cs typeface="Georgia"/>
                <a:sym typeface="Georgi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711203" y="1752600"/>
            <a:ext cx="10769599" cy="4419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900"/>
              </a:spcAft>
              <a:buClr>
                <a:schemeClr val="dk1"/>
              </a:buClr>
              <a:buFont typeface="Georgia"/>
              <a:buNone/>
              <a:defRPr sz="2000" b="0" i="0" u="none" strike="noStrike" cap="none">
                <a:solidFill>
                  <a:schemeClr val="dk1"/>
                </a:solidFill>
                <a:latin typeface="Georgia"/>
                <a:ea typeface="Georgia"/>
                <a:cs typeface="Georgia"/>
                <a:sym typeface="Georgia"/>
              </a:defRPr>
            </a:lvl1pPr>
            <a:lvl2pPr marL="274320" marR="0" lvl="1" indent="-2032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2pPr>
            <a:lvl3pPr marL="548640" marR="0" lvl="2" indent="-2794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3pPr>
            <a:lvl4pPr marL="822960" marR="0" lvl="3" indent="-2286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4pPr>
            <a:lvl5pPr marL="1097280" marR="0" lvl="4" indent="-30480" algn="l" rtl="0">
              <a:lnSpc>
                <a:spcPct val="100000"/>
              </a:lnSpc>
              <a:spcBef>
                <a:spcPts val="0"/>
              </a:spcBef>
              <a:spcAft>
                <a:spcPts val="900"/>
              </a:spcAft>
              <a:buClr>
                <a:schemeClr val="dk1"/>
              </a:buClr>
              <a:buSzPct val="100000"/>
              <a:buFont typeface="Georgia"/>
              <a:buChar char="›"/>
              <a:defRPr sz="2000" b="0" i="0" u="none" strike="noStrike" cap="none">
                <a:solidFill>
                  <a:schemeClr val="dk1"/>
                </a:solidFill>
                <a:latin typeface="Georgia"/>
                <a:ea typeface="Georgia"/>
                <a:cs typeface="Georgia"/>
                <a:sym typeface="Georgia"/>
              </a:defRPr>
            </a:lvl5pPr>
            <a:lvl6pPr marL="274320" marR="0" lvl="5" indent="-20320" algn="l" rtl="0">
              <a:lnSpc>
                <a:spcPct val="100000"/>
              </a:lnSpc>
              <a:spcBef>
                <a:spcPts val="0"/>
              </a:spcBef>
              <a:spcAft>
                <a:spcPts val="900"/>
              </a:spcAft>
              <a:buClr>
                <a:schemeClr val="dk1"/>
              </a:buClr>
              <a:buSzPct val="100000"/>
              <a:buFont typeface="Georgia"/>
              <a:buAutoNum type="arabicPeriod"/>
              <a:defRPr sz="2000" b="0" i="0" u="none" strike="noStrike" cap="none">
                <a:solidFill>
                  <a:schemeClr val="dk1"/>
                </a:solidFill>
                <a:latin typeface="Georgia"/>
                <a:ea typeface="Georgia"/>
                <a:cs typeface="Georgia"/>
                <a:sym typeface="Georgia"/>
              </a:defRPr>
            </a:lvl6pPr>
            <a:lvl7pPr marL="548640" marR="0" lvl="6" indent="-27940" algn="l" rtl="0">
              <a:lnSpc>
                <a:spcPct val="100000"/>
              </a:lnSpc>
              <a:spcBef>
                <a:spcPts val="0"/>
              </a:spcBef>
              <a:spcAft>
                <a:spcPts val="900"/>
              </a:spcAft>
              <a:buClr>
                <a:schemeClr val="dk1"/>
              </a:buClr>
              <a:buSzPct val="100000"/>
              <a:buFont typeface="Georgia"/>
              <a:buAutoNum type="alphaLcPeriod"/>
              <a:defRPr sz="2000" b="0" i="0" u="none" strike="noStrike" cap="none">
                <a:solidFill>
                  <a:schemeClr val="dk1"/>
                </a:solidFill>
                <a:latin typeface="Georgia"/>
                <a:ea typeface="Georgia"/>
                <a:cs typeface="Georgia"/>
                <a:sym typeface="Georgia"/>
              </a:defRPr>
            </a:lvl7pPr>
            <a:lvl8pPr marL="822960" marR="0" lvl="7" indent="-22860" algn="l" rtl="0">
              <a:lnSpc>
                <a:spcPct val="100000"/>
              </a:lnSpc>
              <a:spcBef>
                <a:spcPts val="0"/>
              </a:spcBef>
              <a:spcAft>
                <a:spcPts val="900"/>
              </a:spcAft>
              <a:buClr>
                <a:schemeClr val="dk1"/>
              </a:buClr>
              <a:buSzPct val="100000"/>
              <a:buFont typeface="Georgia"/>
              <a:buAutoNum type="romanLcPeriod"/>
              <a:defRPr sz="2000" b="0" i="0" u="none" strike="noStrike" cap="none">
                <a:solidFill>
                  <a:schemeClr val="dk1"/>
                </a:solidFill>
                <a:latin typeface="Georgia"/>
                <a:ea typeface="Georgia"/>
                <a:cs typeface="Georgia"/>
                <a:sym typeface="Georgia"/>
              </a:defRPr>
            </a:lvl8pPr>
            <a:lvl9pPr marL="0" marR="0" lvl="8" indent="0" algn="l" rtl="0">
              <a:lnSpc>
                <a:spcPct val="100000"/>
              </a:lnSpc>
              <a:spcBef>
                <a:spcPts val="0"/>
              </a:spcBef>
              <a:spcAft>
                <a:spcPts val="900"/>
              </a:spcAft>
              <a:buClr>
                <a:schemeClr val="dk2"/>
              </a:buClr>
              <a:buFont typeface="Arial"/>
              <a:buNone/>
              <a:defRPr sz="2000" b="1" i="0" u="none" strike="noStrike" cap="none">
                <a:solidFill>
                  <a:schemeClr val="dk2"/>
                </a:solidFill>
                <a:latin typeface="Georgia"/>
                <a:ea typeface="Georgia"/>
                <a:cs typeface="Georgia"/>
                <a:sym typeface="Georgia"/>
              </a:defRPr>
            </a:lvl9pPr>
          </a:lstStyle>
          <a:p>
            <a:endParaRPr/>
          </a:p>
        </p:txBody>
      </p:sp>
    </p:spTree>
    <p:extLst>
      <p:ext uri="{BB962C8B-B14F-4D97-AF65-F5344CB8AC3E}">
        <p14:creationId xmlns:p14="http://schemas.microsoft.com/office/powerpoint/2010/main" val="1634943781"/>
      </p:ext>
    </p:extLst>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8.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microsoft.com/office/2007/relationships/hdphoto" Target="../media/hdphoto5.wdp"/><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136" y="702068"/>
            <a:ext cx="11212228" cy="3239894"/>
          </a:xfrm>
        </p:spPr>
        <p:txBody>
          <a:bodyPr anchor="t">
            <a:normAutofit/>
          </a:bodyPr>
          <a:lstStyle/>
          <a:p>
            <a:pPr algn="l">
              <a:lnSpc>
                <a:spcPct val="100000"/>
              </a:lnSpc>
            </a:pPr>
            <a:br>
              <a:rPr lang="en-US" dirty="0">
                <a:solidFill>
                  <a:schemeClr val="bg1"/>
                </a:solidFill>
                <a:latin typeface="Arial" panose="020B0604020202020204" pitchFamily="34" charset="0"/>
                <a:ea typeface="Verdana" panose="020B0604030504040204" pitchFamily="34" charset="0"/>
                <a:cs typeface="Arial" panose="020B0604020202020204" pitchFamily="34" charset="0"/>
              </a:rPr>
            </a:br>
            <a:r>
              <a:rPr lang="en-US" b="1" dirty="0">
                <a:solidFill>
                  <a:schemeClr val="bg2">
                    <a:lumMod val="90000"/>
                  </a:schemeClr>
                </a:solidFill>
                <a:latin typeface="Arial" panose="020B0604020202020204" pitchFamily="34" charset="0"/>
                <a:ea typeface="Verdana" panose="020B0604030504040204" pitchFamily="34" charset="0"/>
                <a:cs typeface="Arial" panose="020B0604020202020204" pitchFamily="34" charset="0"/>
              </a:rPr>
              <a:t>Neither Hype nor Horror</a:t>
            </a:r>
          </a:p>
        </p:txBody>
      </p:sp>
      <p:sp>
        <p:nvSpPr>
          <p:cNvPr id="5" name="Title 1"/>
          <p:cNvSpPr txBox="1">
            <a:spLocks/>
          </p:cNvSpPr>
          <p:nvPr/>
        </p:nvSpPr>
        <p:spPr>
          <a:xfrm>
            <a:off x="564135" y="2609754"/>
            <a:ext cx="10773336" cy="1057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en-US" sz="2800" dirty="0">
                <a:solidFill>
                  <a:schemeClr val="bg1"/>
                </a:solidFill>
                <a:latin typeface="Arial" panose="020B0604020202020204" pitchFamily="34" charset="0"/>
                <a:ea typeface="Verdana" panose="020B0604030504040204" pitchFamily="34" charset="0"/>
                <a:cs typeface="Arial" panose="020B0604020202020204" pitchFamily="34" charset="0"/>
              </a:rPr>
              <a:t>Creating a people centered </a:t>
            </a:r>
            <a:r>
              <a:rPr lang="en-US" sz="2800" b="1" dirty="0">
                <a:solidFill>
                  <a:schemeClr val="accent2">
                    <a:lumMod val="60000"/>
                    <a:lumOff val="40000"/>
                  </a:schemeClr>
                </a:solidFill>
                <a:latin typeface="Arial" panose="020B0604020202020204" pitchFamily="34" charset="0"/>
                <a:ea typeface="Verdana" panose="020B0604030504040204" pitchFamily="34" charset="0"/>
                <a:cs typeface="Arial" panose="020B0604020202020204" pitchFamily="34" charset="0"/>
              </a:rPr>
              <a:t>IoT Architecture </a:t>
            </a:r>
            <a:r>
              <a:rPr lang="en-US" sz="2800" dirty="0">
                <a:solidFill>
                  <a:schemeClr val="bg1"/>
                </a:solidFill>
                <a:latin typeface="Arial" panose="020B0604020202020204" pitchFamily="34" charset="0"/>
                <a:ea typeface="Verdana" panose="020B0604030504040204" pitchFamily="34" charset="0"/>
                <a:cs typeface="Arial" panose="020B0604020202020204" pitchFamily="34" charset="0"/>
              </a:rPr>
              <a:t>for the Smart City</a:t>
            </a:r>
          </a:p>
        </p:txBody>
      </p:sp>
      <p:sp>
        <p:nvSpPr>
          <p:cNvPr id="4" name="Title 1"/>
          <p:cNvSpPr txBox="1">
            <a:spLocks/>
          </p:cNvSpPr>
          <p:nvPr/>
        </p:nvSpPr>
        <p:spPr>
          <a:xfrm>
            <a:off x="6887184" y="4085619"/>
            <a:ext cx="4791904" cy="20515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endParaRPr lang="en-US" sz="1800" dirty="0">
              <a:solidFill>
                <a:schemeClr val="bg1"/>
              </a:solidFill>
              <a:latin typeface="Arial" panose="020B0604020202020204" pitchFamily="34" charset="0"/>
              <a:ea typeface="Verdana" panose="020B0604030504040204" pitchFamily="34" charset="0"/>
              <a:cs typeface="Arial" panose="020B0604020202020204" pitchFamily="34" charset="0"/>
            </a:endParaRPr>
          </a:p>
          <a:p>
            <a:pPr algn="l">
              <a:lnSpc>
                <a:spcPct val="100000"/>
              </a:lnSpc>
            </a:pPr>
            <a:endParaRPr lang="en-US" sz="1800" dirty="0">
              <a:solidFill>
                <a:schemeClr val="bg1"/>
              </a:solidFill>
              <a:latin typeface="Arial" panose="020B0604020202020204" pitchFamily="34" charset="0"/>
              <a:ea typeface="Verdana" panose="020B0604030504040204" pitchFamily="34" charset="0"/>
              <a:cs typeface="Arial" panose="020B0604020202020204" pitchFamily="34" charset="0"/>
            </a:endParaRPr>
          </a:p>
          <a:p>
            <a:pPr algn="l">
              <a:lnSpc>
                <a:spcPct val="100000"/>
              </a:lnSpc>
            </a:pPr>
            <a:r>
              <a:rPr lang="en-US" sz="1800" b="1" dirty="0">
                <a:solidFill>
                  <a:schemeClr val="bg2">
                    <a:lumMod val="90000"/>
                  </a:schemeClr>
                </a:solidFill>
                <a:latin typeface="Arial" panose="020B0604020202020204" pitchFamily="34" charset="0"/>
                <a:ea typeface="Verdana" panose="020B0604030504040204" pitchFamily="34" charset="0"/>
                <a:cs typeface="Arial" panose="020B0604020202020204" pitchFamily="34" charset="0"/>
              </a:rPr>
              <a:t>Kip Harkness, Deputy City Manager</a:t>
            </a:r>
          </a:p>
          <a:p>
            <a:pPr algn="l">
              <a:lnSpc>
                <a:spcPct val="100000"/>
              </a:lnSpc>
            </a:pPr>
            <a:r>
              <a:rPr lang="en-US" sz="1800" dirty="0">
                <a:solidFill>
                  <a:schemeClr val="bg1"/>
                </a:solidFill>
                <a:latin typeface="Arial" panose="020B0604020202020204" pitchFamily="34" charset="0"/>
                <a:ea typeface="Verdana" panose="020B0604030504040204" pitchFamily="34" charset="0"/>
                <a:cs typeface="Arial" panose="020B0604020202020204" pitchFamily="34" charset="0"/>
              </a:rPr>
              <a:t>kip.harkness@sanjoseca.gov</a:t>
            </a:r>
          </a:p>
          <a:p>
            <a:pPr algn="l">
              <a:lnSpc>
                <a:spcPct val="100000"/>
              </a:lnSpc>
            </a:pPr>
            <a:r>
              <a:rPr lang="en-US" sz="1800" dirty="0">
                <a:solidFill>
                  <a:schemeClr val="bg1"/>
                </a:solidFill>
                <a:latin typeface="Arial" panose="020B0604020202020204" pitchFamily="34" charset="0"/>
                <a:ea typeface="Verdana" panose="020B0604030504040204" pitchFamily="34" charset="0"/>
                <a:cs typeface="Arial" panose="020B0604020202020204" pitchFamily="34" charset="0"/>
              </a:rPr>
              <a:t>@</a:t>
            </a:r>
            <a:r>
              <a:rPr lang="en-US" sz="1800" dirty="0" err="1">
                <a:solidFill>
                  <a:schemeClr val="bg1"/>
                </a:solidFill>
                <a:latin typeface="Arial" panose="020B0604020202020204" pitchFamily="34" charset="0"/>
                <a:ea typeface="Verdana" panose="020B0604030504040204" pitchFamily="34" charset="0"/>
                <a:cs typeface="Arial" panose="020B0604020202020204" pitchFamily="34" charset="0"/>
              </a:rPr>
              <a:t>kipthinks</a:t>
            </a:r>
            <a:endParaRPr lang="en-US" sz="1800" dirty="0">
              <a:solidFill>
                <a:schemeClr val="bg1"/>
              </a:solidFill>
              <a:latin typeface="Arial" panose="020B0604020202020204" pitchFamily="34" charset="0"/>
              <a:ea typeface="Verdana" panose="020B0604030504040204" pitchFamily="34" charset="0"/>
              <a:cs typeface="Arial" panose="020B0604020202020204" pitchFamily="34" charset="0"/>
            </a:endParaRPr>
          </a:p>
          <a:p>
            <a:pPr algn="l">
              <a:lnSpc>
                <a:spcPct val="100000"/>
              </a:lnSpc>
            </a:pPr>
            <a:endParaRPr lang="en-US" sz="1800"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894110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3548" t="29538" r="52762" b="36079"/>
          <a:stretch/>
        </p:blipFill>
        <p:spPr>
          <a:xfrm>
            <a:off x="2743200" y="912176"/>
            <a:ext cx="3657600" cy="3981450"/>
          </a:xfrm>
          <a:prstGeom prst="rect">
            <a:avLst/>
          </a:prstGeom>
        </p:spPr>
      </p:pic>
      <p:sp>
        <p:nvSpPr>
          <p:cNvPr id="6" name="Rectangle 5"/>
          <p:cNvSpPr/>
          <p:nvPr/>
        </p:nvSpPr>
        <p:spPr>
          <a:xfrm>
            <a:off x="574430" y="299541"/>
            <a:ext cx="6787662" cy="707886"/>
          </a:xfrm>
          <a:prstGeom prst="rect">
            <a:avLst/>
          </a:prstGeom>
        </p:spPr>
        <p:txBody>
          <a:bodyPr wrap="square">
            <a:spAutoFit/>
          </a:bodyPr>
          <a:lstStyle/>
          <a:p>
            <a:r>
              <a:rPr lang="en-US" sz="4000" b="1" dirty="0">
                <a:solidFill>
                  <a:srgbClr val="00A4DE"/>
                </a:solidFill>
                <a:latin typeface="Arial" panose="020B0604020202020204" pitchFamily="34" charset="0"/>
                <a:cs typeface="Arial" panose="020B0604020202020204" pitchFamily="34" charset="0"/>
              </a:rPr>
              <a:t>What we work on</a:t>
            </a:r>
            <a:endParaRPr lang="en-US" sz="4000" b="1" i="0" dirty="0">
              <a:solidFill>
                <a:srgbClr val="00A4D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011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4430" y="299541"/>
            <a:ext cx="6787662" cy="707886"/>
          </a:xfrm>
          <a:prstGeom prst="rect">
            <a:avLst/>
          </a:prstGeom>
        </p:spPr>
        <p:txBody>
          <a:bodyPr wrap="square">
            <a:spAutoFit/>
          </a:bodyPr>
          <a:lstStyle/>
          <a:p>
            <a:r>
              <a:rPr lang="en-US" sz="4000" b="1" dirty="0">
                <a:solidFill>
                  <a:srgbClr val="00A4DE"/>
                </a:solidFill>
                <a:latin typeface="Arial" panose="020B0604020202020204" pitchFamily="34" charset="0"/>
                <a:cs typeface="Arial" panose="020B0604020202020204" pitchFamily="34" charset="0"/>
              </a:rPr>
              <a:t>What we work on</a:t>
            </a:r>
            <a:endParaRPr lang="en-US" sz="4000" b="1" i="0" dirty="0">
              <a:solidFill>
                <a:srgbClr val="00A4DE"/>
              </a:solidFill>
              <a:effectLst/>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7467" t="33224" r="36986" b="37529"/>
          <a:stretch/>
        </p:blipFill>
        <p:spPr>
          <a:xfrm>
            <a:off x="2743200" y="1071475"/>
            <a:ext cx="6343649" cy="3914330"/>
          </a:xfrm>
          <a:prstGeom prst="rect">
            <a:avLst/>
          </a:prstGeom>
        </p:spPr>
      </p:pic>
    </p:spTree>
    <p:extLst>
      <p:ext uri="{BB962C8B-B14F-4D97-AF65-F5344CB8AC3E}">
        <p14:creationId xmlns:p14="http://schemas.microsoft.com/office/powerpoint/2010/main" val="4176713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3958" t="31667" r="37083" b="20756"/>
          <a:stretch/>
        </p:blipFill>
        <p:spPr>
          <a:xfrm>
            <a:off x="2587752" y="842875"/>
            <a:ext cx="6567341" cy="6015125"/>
          </a:xfrm>
          <a:prstGeom prst="rect">
            <a:avLst/>
          </a:prstGeom>
        </p:spPr>
      </p:pic>
      <p:sp>
        <p:nvSpPr>
          <p:cNvPr id="6" name="Rectangle 5"/>
          <p:cNvSpPr/>
          <p:nvPr/>
        </p:nvSpPr>
        <p:spPr>
          <a:xfrm>
            <a:off x="574430" y="299541"/>
            <a:ext cx="6787662" cy="707886"/>
          </a:xfrm>
          <a:prstGeom prst="rect">
            <a:avLst/>
          </a:prstGeom>
        </p:spPr>
        <p:txBody>
          <a:bodyPr wrap="square">
            <a:spAutoFit/>
          </a:bodyPr>
          <a:lstStyle/>
          <a:p>
            <a:r>
              <a:rPr lang="en-US" sz="4000" b="1" dirty="0">
                <a:solidFill>
                  <a:srgbClr val="00A4DE"/>
                </a:solidFill>
                <a:latin typeface="Arial" panose="020B0604020202020204" pitchFamily="34" charset="0"/>
                <a:cs typeface="Arial" panose="020B0604020202020204" pitchFamily="34" charset="0"/>
              </a:rPr>
              <a:t>What we work on</a:t>
            </a:r>
            <a:endParaRPr lang="en-US" sz="4000" b="1" i="0" dirty="0">
              <a:solidFill>
                <a:srgbClr val="00A4D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8776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3958" t="31667" r="37083" b="20756"/>
          <a:stretch/>
        </p:blipFill>
        <p:spPr>
          <a:xfrm>
            <a:off x="2587752" y="842875"/>
            <a:ext cx="6567341" cy="6015125"/>
          </a:xfrm>
          <a:prstGeom prst="rect">
            <a:avLst/>
          </a:prstGeom>
        </p:spPr>
      </p:pic>
      <p:pic>
        <p:nvPicPr>
          <p:cNvPr id="2" name="Picture 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9033" t="45964" r="56637" b="47686"/>
          <a:stretch/>
        </p:blipFill>
        <p:spPr>
          <a:xfrm>
            <a:off x="5377070" y="3195638"/>
            <a:ext cx="695739" cy="799893"/>
          </a:xfrm>
          <a:prstGeom prst="rect">
            <a:avLst/>
          </a:prstGeom>
        </p:spPr>
      </p:pic>
      <p:sp>
        <p:nvSpPr>
          <p:cNvPr id="6" name="Rectangle 5"/>
          <p:cNvSpPr/>
          <p:nvPr/>
        </p:nvSpPr>
        <p:spPr>
          <a:xfrm>
            <a:off x="574430" y="299541"/>
            <a:ext cx="6787662" cy="707886"/>
          </a:xfrm>
          <a:prstGeom prst="rect">
            <a:avLst/>
          </a:prstGeom>
        </p:spPr>
        <p:txBody>
          <a:bodyPr wrap="square">
            <a:spAutoFit/>
          </a:bodyPr>
          <a:lstStyle/>
          <a:p>
            <a:r>
              <a:rPr lang="en-US" sz="4000" b="1" dirty="0">
                <a:solidFill>
                  <a:srgbClr val="00A4DE"/>
                </a:solidFill>
                <a:latin typeface="Arial" panose="020B0604020202020204" pitchFamily="34" charset="0"/>
                <a:cs typeface="Arial" panose="020B0604020202020204" pitchFamily="34" charset="0"/>
              </a:rPr>
              <a:t>What we work on</a:t>
            </a:r>
            <a:endParaRPr lang="en-US" sz="4000" b="1" i="0" dirty="0">
              <a:solidFill>
                <a:srgbClr val="00A4D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882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43840" y="0"/>
            <a:ext cx="12679680" cy="7132320"/>
          </a:xfrm>
          <a:prstGeom prst="rect">
            <a:avLst/>
          </a:prstGeom>
        </p:spPr>
      </p:pic>
      <p:cxnSp>
        <p:nvCxnSpPr>
          <p:cNvPr id="8" name="Straight Connector 7"/>
          <p:cNvCxnSpPr/>
          <p:nvPr/>
        </p:nvCxnSpPr>
        <p:spPr>
          <a:xfrm>
            <a:off x="530352" y="1051560"/>
            <a:ext cx="9144" cy="5385816"/>
          </a:xfrm>
          <a:prstGeom prst="line">
            <a:avLst/>
          </a:prstGeom>
          <a:ln w="762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30352" y="6437376"/>
            <a:ext cx="11430000" cy="0"/>
          </a:xfrm>
          <a:prstGeom prst="line">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8096" y="1051560"/>
            <a:ext cx="1773936"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Risk</a:t>
            </a:r>
          </a:p>
        </p:txBody>
      </p:sp>
      <p:sp>
        <p:nvSpPr>
          <p:cNvPr id="12" name="TextBox 11"/>
          <p:cNvSpPr txBox="1"/>
          <p:nvPr/>
        </p:nvSpPr>
        <p:spPr>
          <a:xfrm>
            <a:off x="10320528" y="5602224"/>
            <a:ext cx="1773936"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Effort</a:t>
            </a:r>
          </a:p>
        </p:txBody>
      </p:sp>
    </p:spTree>
    <p:extLst>
      <p:ext uri="{BB962C8B-B14F-4D97-AF65-F5344CB8AC3E}">
        <p14:creationId xmlns:p14="http://schemas.microsoft.com/office/powerpoint/2010/main" val="3286947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3840" y="0"/>
            <a:ext cx="12679680" cy="7132320"/>
          </a:xfrm>
          <a:prstGeom prst="rect">
            <a:avLst/>
          </a:prstGeom>
        </p:spPr>
      </p:pic>
      <p:sp>
        <p:nvSpPr>
          <p:cNvPr id="4" name="TextBox 3"/>
          <p:cNvSpPr txBox="1"/>
          <p:nvPr/>
        </p:nvSpPr>
        <p:spPr>
          <a:xfrm>
            <a:off x="10173934" y="1804912"/>
            <a:ext cx="1773936"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Impact</a:t>
            </a:r>
          </a:p>
        </p:txBody>
      </p:sp>
      <p:sp>
        <p:nvSpPr>
          <p:cNvPr id="5" name="TextBox 4"/>
          <p:cNvSpPr txBox="1"/>
          <p:nvPr/>
        </p:nvSpPr>
        <p:spPr>
          <a:xfrm>
            <a:off x="7913479" y="2512798"/>
            <a:ext cx="1371600"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Core</a:t>
            </a:r>
          </a:p>
        </p:txBody>
      </p:sp>
    </p:spTree>
    <p:extLst>
      <p:ext uri="{BB962C8B-B14F-4D97-AF65-F5344CB8AC3E}">
        <p14:creationId xmlns:p14="http://schemas.microsoft.com/office/powerpoint/2010/main" val="59930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3840" y="0"/>
            <a:ext cx="12679680" cy="7132320"/>
          </a:xfrm>
          <a:prstGeom prst="rect">
            <a:avLst/>
          </a:prstGeom>
        </p:spPr>
      </p:pic>
    </p:spTree>
    <p:extLst>
      <p:ext uri="{BB962C8B-B14F-4D97-AF65-F5344CB8AC3E}">
        <p14:creationId xmlns:p14="http://schemas.microsoft.com/office/powerpoint/2010/main" val="419319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3840" y="0"/>
            <a:ext cx="12679680" cy="7132320"/>
          </a:xfrm>
          <a:prstGeom prst="rect">
            <a:avLst/>
          </a:prstGeom>
        </p:spPr>
      </p:pic>
    </p:spTree>
    <p:extLst>
      <p:ext uri="{BB962C8B-B14F-4D97-AF65-F5344CB8AC3E}">
        <p14:creationId xmlns:p14="http://schemas.microsoft.com/office/powerpoint/2010/main" val="330582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8207" y="1758882"/>
            <a:ext cx="10144760" cy="2101666"/>
          </a:xfrm>
        </p:spPr>
        <p:txBody>
          <a:bodyPr>
            <a:normAutofit/>
          </a:bodyPr>
          <a:lstStyle/>
          <a:p>
            <a:pPr algn="ctr"/>
            <a:r>
              <a:rPr lang="en-US" sz="7200" b="1" dirty="0"/>
              <a:t>HOW should we do our work?</a:t>
            </a:r>
          </a:p>
        </p:txBody>
      </p:sp>
    </p:spTree>
    <p:extLst>
      <p:ext uri="{BB962C8B-B14F-4D97-AF65-F5344CB8AC3E}">
        <p14:creationId xmlns:p14="http://schemas.microsoft.com/office/powerpoint/2010/main" val="1208662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00" b="18999"/>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74430" y="299541"/>
            <a:ext cx="7983416" cy="707886"/>
          </a:xfrm>
          <a:prstGeom prst="rect">
            <a:avLst/>
          </a:prstGeom>
        </p:spPr>
        <p:txBody>
          <a:bodyPr wrap="square">
            <a:spAutoFit/>
          </a:bodyPr>
          <a:lstStyle/>
          <a:p>
            <a:r>
              <a:rPr lang="en-US" sz="4000" b="1" dirty="0">
                <a:solidFill>
                  <a:srgbClr val="00A4DE"/>
                </a:solidFill>
                <a:latin typeface="Arial" panose="020B0604020202020204" pitchFamily="34" charset="0"/>
                <a:cs typeface="Arial" panose="020B0604020202020204" pitchFamily="34" charset="0"/>
              </a:rPr>
              <a:t>How we approach our work</a:t>
            </a:r>
            <a:endParaRPr lang="en-US" sz="4000" b="1" i="0" dirty="0">
              <a:solidFill>
                <a:srgbClr val="00A4D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8025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1513367" y="2366067"/>
            <a:ext cx="9007200" cy="1645600"/>
          </a:xfrm>
          <a:prstGeom prst="rect">
            <a:avLst/>
          </a:prstGeom>
          <a:noFill/>
          <a:ln>
            <a:noFill/>
          </a:ln>
        </p:spPr>
        <p:txBody>
          <a:bodyPr lIns="121900" tIns="121900" rIns="121900" bIns="121900" anchor="t" anchorCtr="0">
            <a:noAutofit/>
          </a:bodyPr>
          <a:lstStyle/>
          <a:p>
            <a:pPr algn="ctr"/>
            <a:r>
              <a:rPr lang="en" sz="9600" b="1">
                <a:solidFill>
                  <a:srgbClr val="FFFFFF"/>
                </a:solidFill>
              </a:rPr>
              <a:t>San José</a:t>
            </a:r>
          </a:p>
        </p:txBody>
      </p:sp>
    </p:spTree>
    <p:extLst>
      <p:ext uri="{BB962C8B-B14F-4D97-AF65-F5344CB8AC3E}">
        <p14:creationId xmlns:p14="http://schemas.microsoft.com/office/powerpoint/2010/main" val="3248772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a:xfrm>
            <a:off x="6822352" y="1336532"/>
            <a:ext cx="5133460" cy="467575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3800640" y="1336532"/>
            <a:ext cx="2811405" cy="467575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p:nvSpPr>
        <p:spPr>
          <a:xfrm>
            <a:off x="362052" y="1362082"/>
            <a:ext cx="3277387" cy="467575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3"/>
          <p:cNvPicPr>
            <a:picLocks noChangeAspect="1"/>
          </p:cNvPicPr>
          <p:nvPr/>
        </p:nvPicPr>
        <p:blipFill rotWithShape="1">
          <a:blip r:embed="rId3">
            <a:extLst>
              <a:ext uri="{28A0092B-C50C-407E-A947-70E740481C1C}">
                <a14:useLocalDpi xmlns:a14="http://schemas.microsoft.com/office/drawing/2010/main" val="0"/>
              </a:ext>
            </a:extLst>
          </a:blip>
          <a:srcRect l="27648" t="4999" r="25445" b="9249"/>
          <a:stretch/>
        </p:blipFill>
        <p:spPr>
          <a:xfrm>
            <a:off x="377221" y="1934173"/>
            <a:ext cx="3243368" cy="370579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240" y="2377331"/>
            <a:ext cx="1614560" cy="2870328"/>
          </a:xfrm>
          <a:prstGeom prst="rect">
            <a:avLst/>
          </a:prstGeom>
        </p:spPr>
      </p:pic>
      <p:sp>
        <p:nvSpPr>
          <p:cNvPr id="8" name="TextBox 7"/>
          <p:cNvSpPr txBox="1"/>
          <p:nvPr/>
        </p:nvSpPr>
        <p:spPr>
          <a:xfrm>
            <a:off x="720718" y="1466609"/>
            <a:ext cx="2608814" cy="369332"/>
          </a:xfrm>
          <a:prstGeom prst="rect">
            <a:avLst/>
          </a:prstGeom>
          <a:noFill/>
        </p:spPr>
        <p:txBody>
          <a:bodyPr wrap="square" rtlCol="0">
            <a:spAutoFit/>
          </a:bodyPr>
          <a:lstStyle/>
          <a:p>
            <a:r>
              <a:rPr lang="en-US" b="1" dirty="0"/>
              <a:t>Customer-Facing App</a:t>
            </a:r>
          </a:p>
        </p:txBody>
      </p:sp>
      <p:sp>
        <p:nvSpPr>
          <p:cNvPr id="9" name="TextBox 8"/>
          <p:cNvSpPr txBox="1"/>
          <p:nvPr/>
        </p:nvSpPr>
        <p:spPr>
          <a:xfrm>
            <a:off x="4028866" y="1460406"/>
            <a:ext cx="2189869" cy="646331"/>
          </a:xfrm>
          <a:prstGeom prst="rect">
            <a:avLst/>
          </a:prstGeom>
          <a:noFill/>
        </p:spPr>
        <p:txBody>
          <a:bodyPr wrap="square" rtlCol="0">
            <a:spAutoFit/>
          </a:bodyPr>
          <a:lstStyle/>
          <a:p>
            <a:pPr algn="ctr"/>
            <a:r>
              <a:rPr lang="en-US" b="1" dirty="0"/>
              <a:t>Citywide CRM</a:t>
            </a:r>
          </a:p>
          <a:p>
            <a:pPr algn="ctr"/>
            <a:r>
              <a:rPr lang="en-US" b="1" dirty="0"/>
              <a:t>Platform</a:t>
            </a:r>
          </a:p>
        </p:txBody>
      </p:sp>
      <p:sp>
        <p:nvSpPr>
          <p:cNvPr id="10" name="Rectangle: Rounded Corners 9"/>
          <p:cNvSpPr/>
          <p:nvPr/>
        </p:nvSpPr>
        <p:spPr>
          <a:xfrm>
            <a:off x="4535716" y="2271559"/>
            <a:ext cx="1209802" cy="838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Auto-routing</a:t>
            </a:r>
          </a:p>
        </p:txBody>
      </p:sp>
      <p:sp>
        <p:nvSpPr>
          <p:cNvPr id="11" name="Rectangle: Rounded Corners 10"/>
          <p:cNvSpPr/>
          <p:nvPr/>
        </p:nvSpPr>
        <p:spPr>
          <a:xfrm>
            <a:off x="4554066" y="3987208"/>
            <a:ext cx="1191452" cy="8382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Call Center</a:t>
            </a:r>
          </a:p>
        </p:txBody>
      </p:sp>
      <p:sp>
        <p:nvSpPr>
          <p:cNvPr id="12" name="TextBox 11"/>
          <p:cNvSpPr txBox="1"/>
          <p:nvPr/>
        </p:nvSpPr>
        <p:spPr>
          <a:xfrm>
            <a:off x="7479644" y="1564841"/>
            <a:ext cx="4476168" cy="369332"/>
          </a:xfrm>
          <a:prstGeom prst="rect">
            <a:avLst/>
          </a:prstGeom>
          <a:noFill/>
        </p:spPr>
        <p:txBody>
          <a:bodyPr wrap="square" rtlCol="0">
            <a:spAutoFit/>
          </a:bodyPr>
          <a:lstStyle/>
          <a:p>
            <a:r>
              <a:rPr lang="en-US" b="1" dirty="0"/>
              <a:t>Department Work Order Systems</a:t>
            </a:r>
          </a:p>
        </p:txBody>
      </p:sp>
      <p:sp>
        <p:nvSpPr>
          <p:cNvPr id="13" name="Rectangle: Rounded Corners 12"/>
          <p:cNvSpPr/>
          <p:nvPr/>
        </p:nvSpPr>
        <p:spPr>
          <a:xfrm>
            <a:off x="7119572" y="2216807"/>
            <a:ext cx="1213133" cy="8382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DOT</a:t>
            </a:r>
          </a:p>
        </p:txBody>
      </p:sp>
      <p:sp>
        <p:nvSpPr>
          <p:cNvPr id="14" name="Rectangle: Rounded Corners 13"/>
          <p:cNvSpPr/>
          <p:nvPr/>
        </p:nvSpPr>
        <p:spPr>
          <a:xfrm>
            <a:off x="7109901" y="3341167"/>
            <a:ext cx="1222804" cy="8382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PRNS</a:t>
            </a:r>
          </a:p>
        </p:txBody>
      </p:sp>
      <p:sp>
        <p:nvSpPr>
          <p:cNvPr id="15" name="Rectangle: Rounded Corners 14"/>
          <p:cNvSpPr/>
          <p:nvPr/>
        </p:nvSpPr>
        <p:spPr>
          <a:xfrm>
            <a:off x="7109901" y="4529397"/>
            <a:ext cx="1222804" cy="8382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ESD</a:t>
            </a:r>
          </a:p>
        </p:txBody>
      </p:sp>
      <p:sp>
        <p:nvSpPr>
          <p:cNvPr id="16" name="TextBox 15"/>
          <p:cNvSpPr txBox="1"/>
          <p:nvPr/>
        </p:nvSpPr>
        <p:spPr>
          <a:xfrm>
            <a:off x="10665161" y="2979022"/>
            <a:ext cx="896620" cy="369332"/>
          </a:xfrm>
          <a:prstGeom prst="rect">
            <a:avLst/>
          </a:prstGeom>
          <a:noFill/>
        </p:spPr>
        <p:txBody>
          <a:bodyPr wrap="square" rtlCol="0">
            <a:spAutoFit/>
          </a:bodyPr>
          <a:lstStyle/>
          <a:p>
            <a:endParaRPr lang="en-US" dirty="0"/>
          </a:p>
        </p:txBody>
      </p:sp>
      <p:cxnSp>
        <p:nvCxnSpPr>
          <p:cNvPr id="17" name="Connector: Elbow 16"/>
          <p:cNvCxnSpPr>
            <a:cxnSpLocks/>
            <a:stCxn id="10" idx="3"/>
            <a:endCxn id="15" idx="1"/>
          </p:cNvCxnSpPr>
          <p:nvPr/>
        </p:nvCxnSpPr>
        <p:spPr>
          <a:xfrm>
            <a:off x="5745518" y="2690659"/>
            <a:ext cx="1364383" cy="2257838"/>
          </a:xfrm>
          <a:prstGeom prst="bentConnector3">
            <a:avLst>
              <a:gd name="adj1" fmla="val 50000"/>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0" idx="3"/>
          </p:cNvCxnSpPr>
          <p:nvPr/>
        </p:nvCxnSpPr>
        <p:spPr>
          <a:xfrm>
            <a:off x="5745518" y="2690659"/>
            <a:ext cx="136438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p:cNvCxnSpPr>
            <a:cxnSpLocks/>
            <a:stCxn id="10" idx="3"/>
            <a:endCxn id="14" idx="1"/>
          </p:cNvCxnSpPr>
          <p:nvPr/>
        </p:nvCxnSpPr>
        <p:spPr>
          <a:xfrm>
            <a:off x="5745518" y="2690659"/>
            <a:ext cx="1364383" cy="1069608"/>
          </a:xfrm>
          <a:prstGeom prst="bentConnector3">
            <a:avLst>
              <a:gd name="adj1" fmla="val 50000"/>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cxnSpLocks/>
            <a:stCxn id="5" idx="3"/>
            <a:endCxn id="11" idx="1"/>
          </p:cNvCxnSpPr>
          <p:nvPr/>
        </p:nvCxnSpPr>
        <p:spPr>
          <a:xfrm>
            <a:off x="3620589" y="3787069"/>
            <a:ext cx="933477" cy="619239"/>
          </a:xfrm>
          <a:prstGeom prst="bentConnector3">
            <a:avLst>
              <a:gd name="adj1" fmla="val 50000"/>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p:cNvCxnSpPr>
            <a:cxnSpLocks/>
            <a:stCxn id="5" idx="3"/>
            <a:endCxn id="10" idx="1"/>
          </p:cNvCxnSpPr>
          <p:nvPr/>
        </p:nvCxnSpPr>
        <p:spPr>
          <a:xfrm flipV="1">
            <a:off x="3620589" y="2690659"/>
            <a:ext cx="915127" cy="1096410"/>
          </a:xfrm>
          <a:prstGeom prst="bentConnector3">
            <a:avLst>
              <a:gd name="adj1" fmla="val 50000"/>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San Jose Illegal Dumping Rapid Response Team at work clearing dumped material"/>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6262" r="29780"/>
          <a:stretch/>
        </p:blipFill>
        <p:spPr bwMode="auto">
          <a:xfrm>
            <a:off x="8620254" y="2216807"/>
            <a:ext cx="3073400" cy="3198603"/>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p:cNvCxnSpPr/>
          <p:nvPr/>
        </p:nvCxnSpPr>
        <p:spPr>
          <a:xfrm>
            <a:off x="1524000" y="6327411"/>
            <a:ext cx="885190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26442" y="6398443"/>
            <a:ext cx="4620214" cy="369332"/>
          </a:xfrm>
          <a:prstGeom prst="rect">
            <a:avLst/>
          </a:prstGeom>
          <a:noFill/>
        </p:spPr>
        <p:txBody>
          <a:bodyPr wrap="square" rtlCol="0">
            <a:spAutoFit/>
          </a:bodyPr>
          <a:lstStyle/>
          <a:p>
            <a:r>
              <a:rPr lang="en-US" b="1" dirty="0"/>
              <a:t>Real-time two-way communication</a:t>
            </a:r>
          </a:p>
        </p:txBody>
      </p:sp>
      <p:sp>
        <p:nvSpPr>
          <p:cNvPr id="25" name="Rectangle 24"/>
          <p:cNvSpPr/>
          <p:nvPr/>
        </p:nvSpPr>
        <p:spPr>
          <a:xfrm>
            <a:off x="217076" y="53412"/>
            <a:ext cx="7740501" cy="830997"/>
          </a:xfrm>
          <a:prstGeom prst="rect">
            <a:avLst/>
          </a:prstGeom>
          <a:noFill/>
        </p:spPr>
        <p:txBody>
          <a:bodyPr wrap="square">
            <a:spAutoFit/>
          </a:bodyPr>
          <a:lstStyle/>
          <a:p>
            <a:r>
              <a:rPr lang="en-US" sz="4800" b="1" dirty="0">
                <a:solidFill>
                  <a:schemeClr val="tx1">
                    <a:lumMod val="85000"/>
                    <a:lumOff val="15000"/>
                  </a:schemeClr>
                </a:solidFill>
                <a:latin typeface="Arial" panose="020B0604020202020204" pitchFamily="34" charset="0"/>
                <a:cs typeface="Arial" panose="020B0604020202020204" pitchFamily="34" charset="0"/>
              </a:rPr>
              <a:t>Champion the customer</a:t>
            </a:r>
            <a:endParaRPr lang="en-US" sz="4800" b="1" i="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5987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5" name="Picture 4"/>
          <p:cNvPicPr>
            <a:picLocks noChangeAspect="1"/>
          </p:cNvPicPr>
          <p:nvPr/>
        </p:nvPicPr>
        <p:blipFill rotWithShape="1">
          <a:blip r:embed="rId3"/>
          <a:srcRect l="23295" t="26035" r="21165" b="18573"/>
          <a:stretch/>
        </p:blipFill>
        <p:spPr>
          <a:xfrm>
            <a:off x="0" y="-5872"/>
            <a:ext cx="12192000" cy="6863872"/>
          </a:xfrm>
          <a:prstGeom prst="rect">
            <a:avLst/>
          </a:prstGeom>
          <a:solidFill>
            <a:schemeClr val="bg1">
              <a:alpha val="50000"/>
            </a:schemeClr>
          </a:solidFill>
        </p:spPr>
      </p:pic>
      <p:sp>
        <p:nvSpPr>
          <p:cNvPr id="6" name="Rectangle 5"/>
          <p:cNvSpPr/>
          <p:nvPr/>
        </p:nvSpPr>
        <p:spPr>
          <a:xfrm>
            <a:off x="1" y="0"/>
            <a:ext cx="5975498" cy="830997"/>
          </a:xfrm>
          <a:prstGeom prst="rect">
            <a:avLst/>
          </a:prstGeom>
          <a:solidFill>
            <a:schemeClr val="tx1">
              <a:lumMod val="85000"/>
              <a:lumOff val="15000"/>
              <a:alpha val="50000"/>
            </a:schemeClr>
          </a:solidFill>
        </p:spPr>
        <p:txBody>
          <a:bodyPr wrap="square">
            <a:spAutoFit/>
          </a:bodyPr>
          <a:lstStyle/>
          <a:p>
            <a:r>
              <a:rPr lang="en-US" sz="4800" b="1" dirty="0">
                <a:solidFill>
                  <a:schemeClr val="accent4"/>
                </a:solidFill>
                <a:latin typeface="Arial" panose="020B0604020202020204" pitchFamily="34" charset="0"/>
                <a:cs typeface="Arial" panose="020B0604020202020204" pitchFamily="34" charset="0"/>
              </a:rPr>
              <a:t>Learn through data</a:t>
            </a:r>
            <a:endParaRPr lang="en-US" sz="4800" b="1" i="0" dirty="0">
              <a:solidFill>
                <a:schemeClr val="accent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4114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780"/>
            <a:ext cx="12192000" cy="6855220"/>
          </a:xfrm>
          <a:prstGeom prst="rect">
            <a:avLst/>
          </a:prstGeom>
        </p:spPr>
      </p:pic>
      <p:sp>
        <p:nvSpPr>
          <p:cNvPr id="5" name="Rectangle 4"/>
          <p:cNvSpPr/>
          <p:nvPr/>
        </p:nvSpPr>
        <p:spPr>
          <a:xfrm>
            <a:off x="1" y="0"/>
            <a:ext cx="5975498" cy="830997"/>
          </a:xfrm>
          <a:prstGeom prst="rect">
            <a:avLst/>
          </a:prstGeom>
          <a:solidFill>
            <a:schemeClr val="tx1">
              <a:lumMod val="85000"/>
              <a:lumOff val="15000"/>
              <a:alpha val="50000"/>
            </a:schemeClr>
          </a:solidFill>
        </p:spPr>
        <p:txBody>
          <a:bodyPr wrap="square">
            <a:spAutoFit/>
          </a:bodyPr>
          <a:lstStyle/>
          <a:p>
            <a:r>
              <a:rPr lang="en-US" sz="4800" b="1" dirty="0">
                <a:solidFill>
                  <a:schemeClr val="accent4"/>
                </a:solidFill>
                <a:latin typeface="Arial" panose="020B0604020202020204" pitchFamily="34" charset="0"/>
                <a:cs typeface="Arial" panose="020B0604020202020204" pitchFamily="34" charset="0"/>
              </a:rPr>
              <a:t>Learn through data</a:t>
            </a:r>
            <a:endParaRPr lang="en-US" sz="4800" b="1" i="0" dirty="0">
              <a:solidFill>
                <a:schemeClr val="accent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8945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7651" y="401334"/>
            <a:ext cx="2800349" cy="1323439"/>
          </a:xfrm>
          <a:prstGeom prst="rect">
            <a:avLst/>
          </a:prstGeom>
          <a:noFill/>
        </p:spPr>
        <p:txBody>
          <a:bodyPr wrap="square">
            <a:spAutoFit/>
          </a:bodyPr>
          <a:lstStyle/>
          <a:p>
            <a:r>
              <a:rPr lang="en-US" sz="4000" b="1" dirty="0">
                <a:solidFill>
                  <a:srgbClr val="00B0F0"/>
                </a:solidFill>
                <a:latin typeface="Arial" panose="020B0604020202020204" pitchFamily="34" charset="0"/>
                <a:cs typeface="Arial" panose="020B0604020202020204" pitchFamily="34" charset="0"/>
              </a:rPr>
              <a:t>Iterate to improve</a:t>
            </a:r>
            <a:endParaRPr lang="en-US" sz="4000" b="1" i="0" dirty="0">
              <a:solidFill>
                <a:srgbClr val="00B0F0"/>
              </a:solidFill>
              <a:effectLst/>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Tree>
    <p:extLst>
      <p:ext uri="{BB962C8B-B14F-4D97-AF65-F5344CB8AC3E}">
        <p14:creationId xmlns:p14="http://schemas.microsoft.com/office/powerpoint/2010/main" val="2337921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591" y="364758"/>
            <a:ext cx="2800349" cy="1323439"/>
          </a:xfrm>
          <a:prstGeom prst="rect">
            <a:avLst/>
          </a:prstGeom>
          <a:noFill/>
        </p:spPr>
        <p:txBody>
          <a:bodyPr wrap="square">
            <a:spAutoFit/>
          </a:bodyPr>
          <a:lstStyle/>
          <a:p>
            <a:r>
              <a:rPr lang="en-US" sz="4000" b="1" dirty="0">
                <a:solidFill>
                  <a:srgbClr val="00B0F0"/>
                </a:solidFill>
                <a:latin typeface="Arial" panose="020B0604020202020204" pitchFamily="34" charset="0"/>
                <a:cs typeface="Arial" panose="020B0604020202020204" pitchFamily="34" charset="0"/>
              </a:rPr>
              <a:t>Iterate to improve</a:t>
            </a:r>
            <a:endParaRPr lang="en-US" sz="4000" b="1" i="0" dirty="0">
              <a:solidFill>
                <a:srgbClr val="00B0F0"/>
              </a:solidFill>
              <a:effectLst/>
              <a:latin typeface="Arial" panose="020B0604020202020204" pitchFamily="34" charset="0"/>
              <a:cs typeface="Arial" panose="020B0604020202020204" pitchFamily="34" charset="0"/>
            </a:endParaRPr>
          </a:p>
        </p:txBody>
      </p:sp>
      <p:pic>
        <p:nvPicPr>
          <p:cNvPr id="3074" name="Picture 2" descr="https://lh3.googleusercontent.com/bCS48r9Mk6vEb3QBoHPCtoxgXjEPf0al8oKStIjSzyh83cWN99jNcCo913YYnsT4lpIoO6DazTN2K6kxyP66Q2HL68ZjxjSf_D8QpP92fAq1QJiisbSXQ7luer7pZWOTGeDJVbzxtXgt1JVPodgwOuJ4wF4qKLShVrPu1_miLUKGRFGCWHlF-gEixC_u9q72OaUpARu5nGRg8MKInp408clg3iTk04l272O8qY5IMpA7_A9Cza7C1velDqoLOjcYIpcOF94ZNAuF2XAtj3W6IXxxosb0SgHZBiS9G48CtluNNCm9ft4mfQyrqsoZdaBJ6JfMolNnnHO6Fdr-jI5oTMinkmAIKL_Wfd6oaKAcKuHSbI1apr9D1NLlXI53WK84Pd9NIoIRvxQKw1OLyqcbqx0JZZ6Zu8D2QtiuTx0QD_tJOi8kUWroQAvR_PVpAVCMaJ7H45rM7dZObq_3T64fX9RonWewllRICET1vsnR_OaTilGveqajjdrpsPH80dObq3SuyWANpIVWscAjn-fSoEll221_vAWcUdOJn67_uFE8cCKB_myOm-IyD4tbidQWDDaCsTpnUkIc_1ajtzXuNR-LC0XnlR83AiRS6PAFePzfv2Hq0eEgG5sBK0RcJ7zXXekZbpT8Fvlfmilp_VNejQA9G9exjfjgLJxJqfH8_wc=w2048-h15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58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5232" y="75290"/>
          <a:ext cx="12088899" cy="6718272"/>
        </p:xfrm>
        <a:graphic>
          <a:graphicData uri="http://schemas.openxmlformats.org/drawingml/2006/table">
            <a:tbl>
              <a:tblPr firstRow="1" bandRow="1">
                <a:tableStyleId>{5C22544A-7EE6-4342-B048-85BDC9FD1C3A}</a:tableStyleId>
              </a:tblPr>
              <a:tblGrid>
                <a:gridCol w="2834640">
                  <a:extLst>
                    <a:ext uri="{9D8B030D-6E8A-4147-A177-3AD203B41FA5}">
                      <a16:colId xmlns:a16="http://schemas.microsoft.com/office/drawing/2014/main" val="1786422998"/>
                    </a:ext>
                  </a:extLst>
                </a:gridCol>
                <a:gridCol w="640080">
                  <a:extLst>
                    <a:ext uri="{9D8B030D-6E8A-4147-A177-3AD203B41FA5}">
                      <a16:colId xmlns:a16="http://schemas.microsoft.com/office/drawing/2014/main" val="3542205151"/>
                    </a:ext>
                  </a:extLst>
                </a:gridCol>
                <a:gridCol w="3982856">
                  <a:extLst>
                    <a:ext uri="{9D8B030D-6E8A-4147-A177-3AD203B41FA5}">
                      <a16:colId xmlns:a16="http://schemas.microsoft.com/office/drawing/2014/main" val="478808617"/>
                    </a:ext>
                  </a:extLst>
                </a:gridCol>
                <a:gridCol w="4631323">
                  <a:extLst>
                    <a:ext uri="{9D8B030D-6E8A-4147-A177-3AD203B41FA5}">
                      <a16:colId xmlns:a16="http://schemas.microsoft.com/office/drawing/2014/main" val="1200258002"/>
                    </a:ext>
                  </a:extLst>
                </a:gridCol>
              </a:tblGrid>
              <a:tr h="1679568">
                <a:tc rowSpan="4">
                  <a:txBody>
                    <a:bodyPr/>
                    <a:lstStyle/>
                    <a:p>
                      <a:pPr algn="ctr"/>
                      <a:r>
                        <a:rPr lang="EN-US" sz="6000" dirty="0">
                          <a:solidFill>
                            <a:schemeClr val="bg1"/>
                          </a:solidFill>
                          <a:latin typeface="Arial" panose="020B0604020202020204" pitchFamily="34" charset="0"/>
                          <a:cs typeface="Arial" panose="020B0604020202020204" pitchFamily="34" charset="0"/>
                        </a:rPr>
                        <a:t>2017</a:t>
                      </a:r>
                    </a:p>
                    <a:p>
                      <a:pPr algn="ctr"/>
                      <a:r>
                        <a:rPr lang="EN-US" sz="3900" dirty="0">
                          <a:solidFill>
                            <a:srgbClr val="FFFFFF"/>
                          </a:solidFill>
                          <a:latin typeface="Arial"/>
                          <a:cs typeface="Arial"/>
                        </a:rPr>
                        <a:t>Framework</a:t>
                      </a:r>
                      <a:r>
                        <a:rPr lang="EN-US" sz="3900" baseline="0" dirty="0">
                          <a:solidFill>
                            <a:srgbClr val="FFFFFF"/>
                          </a:solidFill>
                          <a:latin typeface="Arial"/>
                          <a:cs typeface="Arial"/>
                        </a:rPr>
                        <a:t> for Innovation</a:t>
                      </a:r>
                      <a:endParaRPr lang="EN-US" sz="3900" dirty="0">
                        <a:solidFill>
                          <a:srgbClr val="FFFFFF"/>
                        </a:solidFill>
                        <a:latin typeface="Arial"/>
                        <a:cs typeface="Arial"/>
                      </a:endParaRP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noFill/>
                  </a:tcPr>
                </a:tc>
                <a:tc rowSpan="4">
                  <a:txBody>
                    <a:bodyPr/>
                    <a:lstStyle/>
                    <a:p>
                      <a:pPr algn="ctr"/>
                      <a:r>
                        <a:rPr lang="en-US" sz="2800" dirty="0">
                          <a:solidFill>
                            <a:schemeClr val="bg2">
                              <a:lumMod val="25000"/>
                            </a:schemeClr>
                          </a:solidFill>
                          <a:latin typeface="Arial" panose="020B0604020202020204" pitchFamily="34" charset="0"/>
                          <a:cs typeface="Arial" panose="020B0604020202020204" pitchFamily="34" charset="0"/>
                        </a:rPr>
                        <a:t>Strategy</a:t>
                      </a:r>
                      <a:r>
                        <a:rPr lang="en-US" sz="2800" baseline="0" dirty="0">
                          <a:solidFill>
                            <a:schemeClr val="bg2">
                              <a:lumMod val="25000"/>
                            </a:schemeClr>
                          </a:solidFill>
                          <a:latin typeface="Arial" panose="020B0604020202020204" pitchFamily="34" charset="0"/>
                          <a:cs typeface="Arial" panose="020B0604020202020204" pitchFamily="34" charset="0"/>
                        </a:rPr>
                        <a:t> </a:t>
                      </a:r>
                      <a:r>
                        <a:rPr lang="en-US" sz="2200" dirty="0">
                          <a:solidFill>
                            <a:schemeClr val="bg1"/>
                          </a:solidFill>
                          <a:latin typeface="Arial" panose="020B0604020202020204" pitchFamily="34" charset="0"/>
                          <a:cs typeface="Arial" panose="020B0604020202020204" pitchFamily="34" charset="0"/>
                        </a:rPr>
                        <a:t>Vision</a:t>
                      </a:r>
                    </a:p>
                  </a:txBody>
                  <a:tcPr vert="vert270"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solidFill>
                      <a:srgbClr val="37CBFF"/>
                    </a:solidFill>
                  </a:tcPr>
                </a:tc>
                <a:tc>
                  <a:txBody>
                    <a:bodyPr/>
                    <a:lstStyle/>
                    <a:p>
                      <a:r>
                        <a:rPr lang="en-US" sz="2200" b="1" dirty="0">
                          <a:solidFill>
                            <a:schemeClr val="bg1"/>
                          </a:solidFill>
                          <a:latin typeface="Arial" panose="020B0604020202020204" pitchFamily="34" charset="0"/>
                          <a:cs typeface="Arial" panose="020B0604020202020204" pitchFamily="34" charset="0"/>
                        </a:rPr>
                        <a:t>Traditional Government</a:t>
                      </a:r>
                    </a:p>
                    <a:p>
                      <a:r>
                        <a:rPr lang="en-US" sz="2800" b="1" dirty="0">
                          <a:solidFill>
                            <a:schemeClr val="bg2">
                              <a:lumMod val="25000"/>
                            </a:schemeClr>
                          </a:solidFill>
                          <a:latin typeface="Arial" panose="020B0604020202020204" pitchFamily="34" charset="0"/>
                          <a:cs typeface="Arial" panose="020B0604020202020204" pitchFamily="34" charset="0"/>
                        </a:rPr>
                        <a:t>Customer Experience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Paper</a:t>
                      </a:r>
                      <a:r>
                        <a:rPr lang="en-US" sz="2200" b="0" baseline="0" dirty="0">
                          <a:solidFill>
                            <a:schemeClr val="bg2">
                              <a:lumMod val="25000"/>
                            </a:schemeClr>
                          </a:solidFill>
                          <a:latin typeface="Arial" panose="020B0604020202020204" pitchFamily="34" charset="0"/>
                          <a:cs typeface="Arial" panose="020B0604020202020204" pitchFamily="34" charset="0"/>
                        </a:rPr>
                        <a:t> and In-Person</a:t>
                      </a:r>
                    </a:p>
                    <a:p>
                      <a:r>
                        <a:rPr lang="en-US" sz="2200" b="0" baseline="0" dirty="0">
                          <a:solidFill>
                            <a:schemeClr val="bg2">
                              <a:lumMod val="25000"/>
                            </a:schemeClr>
                          </a:solidFill>
                          <a:latin typeface="Arial" panose="020B0604020202020204" pitchFamily="34" charset="0"/>
                          <a:cs typeface="Arial" panose="020B0604020202020204" pitchFamily="34" charset="0"/>
                        </a:rPr>
                        <a:t>Often Still Frustrating</a:t>
                      </a:r>
                    </a:p>
                    <a:p>
                      <a:r>
                        <a:rPr lang="en-US" sz="2200" b="0" baseline="0" dirty="0">
                          <a:solidFill>
                            <a:schemeClr val="bg2">
                              <a:lumMod val="25000"/>
                            </a:schemeClr>
                          </a:solidFill>
                          <a:latin typeface="Arial" panose="020B0604020202020204" pitchFamily="34" charset="0"/>
                          <a:cs typeface="Arial" panose="020B0604020202020204" pitchFamily="34" charset="0"/>
                        </a:rPr>
                        <a:t>Gaining Empathy</a:t>
                      </a:r>
                      <a:endParaRPr lang="en-US" sz="2200" b="0" dirty="0">
                        <a:solidFill>
                          <a:schemeClr val="bg2">
                            <a:lumMod val="25000"/>
                          </a:schemeClr>
                        </a:solidFill>
                        <a:latin typeface="Arial" panose="020B0604020202020204" pitchFamily="34" charset="0"/>
                        <a:cs typeface="Arial" panose="020B0604020202020204" pitchFamily="34" charset="0"/>
                      </a:endParaRP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3808499290"/>
                  </a:ext>
                </a:extLst>
              </a:tr>
              <a:tr h="1679568">
                <a:tc vMerge="1">
                  <a:txBody>
                    <a:bodyPr/>
                    <a:lstStyle/>
                    <a:p>
                      <a:endParaRPr lang="en-US"/>
                    </a:p>
                  </a:txBody>
                  <a:tcPr/>
                </a:tc>
                <a:tc vMerge="1">
                  <a:txBody>
                    <a:bodyPr/>
                    <a:lstStyle/>
                    <a:p>
                      <a:endParaRPr lang="en-US" dirty="0"/>
                    </a:p>
                  </a:txBody>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Exploring</a:t>
                      </a:r>
                    </a:p>
                    <a:p>
                      <a:r>
                        <a:rPr lang="en-US" sz="2800" b="1" dirty="0">
                          <a:solidFill>
                            <a:schemeClr val="bg2">
                              <a:lumMod val="25000"/>
                            </a:schemeClr>
                          </a:solidFill>
                          <a:latin typeface="Arial" panose="020B0604020202020204" pitchFamily="34" charset="0"/>
                          <a:cs typeface="Arial" panose="020B0604020202020204" pitchFamily="34" charset="0"/>
                        </a:rPr>
                        <a:t>Process</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Many to Vital Few</a:t>
                      </a:r>
                    </a:p>
                    <a:p>
                      <a:r>
                        <a:rPr lang="en-US" sz="2200" b="0" dirty="0">
                          <a:solidFill>
                            <a:schemeClr val="bg2">
                              <a:lumMod val="25000"/>
                            </a:schemeClr>
                          </a:solidFill>
                          <a:latin typeface="Arial" panose="020B0604020202020204" pitchFamily="34" charset="0"/>
                          <a:cs typeface="Arial" panose="020B0604020202020204" pitchFamily="34" charset="0"/>
                        </a:rPr>
                        <a:t>Innovation Roadmap</a:t>
                      </a:r>
                    </a:p>
                    <a:p>
                      <a:r>
                        <a:rPr lang="en-US" sz="2200" b="0" dirty="0">
                          <a:solidFill>
                            <a:schemeClr val="bg2">
                              <a:lumMod val="25000"/>
                            </a:schemeClr>
                          </a:solidFill>
                          <a:latin typeface="Arial" panose="020B0604020202020204" pitchFamily="34" charset="0"/>
                          <a:cs typeface="Arial" panose="020B0604020202020204" pitchFamily="34" charset="0"/>
                        </a:rPr>
                        <a:t>Smart Cities</a:t>
                      </a:r>
                      <a:r>
                        <a:rPr lang="en-US" sz="2200" b="0" baseline="0" dirty="0">
                          <a:solidFill>
                            <a:schemeClr val="bg2">
                              <a:lumMod val="25000"/>
                            </a:schemeClr>
                          </a:solidFill>
                          <a:latin typeface="Arial" panose="020B0604020202020204" pitchFamily="34" charset="0"/>
                          <a:cs typeface="Arial" panose="020B0604020202020204" pitchFamily="34" charset="0"/>
                        </a:rPr>
                        <a:t> Vision</a:t>
                      </a:r>
                      <a:endParaRPr lang="en-US" sz="2200" b="0" dirty="0">
                        <a:solidFill>
                          <a:schemeClr val="bg2">
                            <a:lumMod val="25000"/>
                          </a:schemeClr>
                        </a:solidFill>
                        <a:latin typeface="Arial" panose="020B0604020202020204" pitchFamily="34" charset="0"/>
                        <a:cs typeface="Arial" panose="020B0604020202020204" pitchFamily="34" charset="0"/>
                      </a:endParaRP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111453432"/>
                  </a:ext>
                </a:extLst>
              </a:tr>
              <a:tr h="1679568">
                <a:tc vMerge="1">
                  <a:txBody>
                    <a:bodyPr/>
                    <a:lstStyle/>
                    <a:p>
                      <a:endParaRPr lang="en-US"/>
                    </a:p>
                  </a:txBody>
                  <a:tcPr/>
                </a:tc>
                <a:tc vMerge="1">
                  <a:txBody>
                    <a:bodyPr/>
                    <a:lstStyle/>
                    <a:p>
                      <a:endParaRPr lang="en-US" dirty="0"/>
                    </a:p>
                  </a:txBody>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Updating</a:t>
                      </a:r>
                    </a:p>
                    <a:p>
                      <a:r>
                        <a:rPr lang="en-US" sz="2800" b="1" dirty="0">
                          <a:solidFill>
                            <a:schemeClr val="bg2">
                              <a:lumMod val="25000"/>
                            </a:schemeClr>
                          </a:solidFill>
                          <a:latin typeface="Arial" panose="020B0604020202020204" pitchFamily="34" charset="0"/>
                          <a:cs typeface="Arial" panose="020B0604020202020204" pitchFamily="34" charset="0"/>
                        </a:rPr>
                        <a:t>Technology</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Brilliant at the Basics</a:t>
                      </a:r>
                    </a:p>
                    <a:p>
                      <a:r>
                        <a:rPr lang="EN-US" sz="2200" b="0" dirty="0" err="1">
                          <a:solidFill>
                            <a:schemeClr val="bg2">
                              <a:lumMod val="25000"/>
                            </a:schemeClr>
                          </a:solidFill>
                          <a:latin typeface="Arial" panose="020B0604020202020204" pitchFamily="34" charset="0"/>
                          <a:cs typeface="Arial" panose="020B0604020202020204" pitchFamily="34" charset="0"/>
                        </a:rPr>
                        <a:t>Replatforming</a:t>
                      </a:r>
                      <a:r>
                        <a:rPr lang="EN-US" sz="2200" b="0" baseline="0" dirty="0">
                          <a:solidFill>
                            <a:schemeClr val="bg2">
                              <a:lumMod val="25000"/>
                            </a:schemeClr>
                          </a:solidFill>
                          <a:latin typeface="Arial" panose="020B0604020202020204" pitchFamily="34" charset="0"/>
                          <a:cs typeface="Arial" panose="020B0604020202020204" pitchFamily="34" charset="0"/>
                        </a:rPr>
                        <a:t> </a:t>
                      </a:r>
                    </a:p>
                    <a:p>
                      <a:r>
                        <a:rPr lang="EN-US" sz="2200" b="0" baseline="0" dirty="0">
                          <a:solidFill>
                            <a:schemeClr val="bg2">
                              <a:lumMod val="25000"/>
                            </a:schemeClr>
                          </a:solidFill>
                          <a:latin typeface="Arial"/>
                          <a:cs typeface="Arial"/>
                        </a:rPr>
                        <a:t>Investing in Security</a:t>
                      </a:r>
                      <a:endParaRPr lang="en-US" sz="2200" b="0" dirty="0">
                        <a:solidFill>
                          <a:schemeClr val="bg2">
                            <a:lumMod val="25000"/>
                          </a:schemeClr>
                        </a:solidFill>
                        <a:latin typeface="Arial"/>
                        <a:cs typeface="Arial"/>
                      </a:endParaRP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3365670543"/>
                  </a:ext>
                </a:extLst>
              </a:tr>
              <a:tr h="1679568">
                <a:tc vMerge="1">
                  <a:txBody>
                    <a:bodyPr/>
                    <a:lstStyle/>
                    <a:p>
                      <a:endParaRPr lang="en-US"/>
                    </a:p>
                  </a:txBody>
                  <a:tcPr/>
                </a:tc>
                <a:tc vMerge="1">
                  <a:txBody>
                    <a:bodyPr/>
                    <a:lstStyle/>
                    <a:p>
                      <a:endParaRPr lang="en-US" dirty="0"/>
                    </a:p>
                  </a:txBody>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Engaging</a:t>
                      </a:r>
                    </a:p>
                    <a:p>
                      <a:r>
                        <a:rPr lang="en-US" sz="2800" b="1" dirty="0">
                          <a:solidFill>
                            <a:schemeClr val="bg2">
                              <a:lumMod val="25000"/>
                            </a:schemeClr>
                          </a:solidFill>
                          <a:latin typeface="Arial" panose="020B0604020202020204" pitchFamily="34" charset="0"/>
                          <a:cs typeface="Arial" panose="020B0604020202020204" pitchFamily="34" charset="0"/>
                        </a:rPr>
                        <a:t>People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Gathering Tribe</a:t>
                      </a:r>
                    </a:p>
                    <a:p>
                      <a:r>
                        <a:rPr lang="en-US" sz="2200" b="0" dirty="0">
                          <a:solidFill>
                            <a:schemeClr val="bg2">
                              <a:lumMod val="25000"/>
                            </a:schemeClr>
                          </a:solidFill>
                          <a:latin typeface="Arial" panose="020B0604020202020204" pitchFamily="34" charset="0"/>
                          <a:cs typeface="Arial" panose="020B0604020202020204" pitchFamily="34" charset="0"/>
                        </a:rPr>
                        <a:t>Office of Civic Innovation</a:t>
                      </a:r>
                    </a:p>
                    <a:p>
                      <a:r>
                        <a:rPr lang="en-US" sz="2200" b="0" dirty="0">
                          <a:solidFill>
                            <a:schemeClr val="bg2">
                              <a:lumMod val="25000"/>
                            </a:schemeClr>
                          </a:solidFill>
                          <a:latin typeface="Arial" panose="020B0604020202020204" pitchFamily="34" charset="0"/>
                          <a:cs typeface="Arial" panose="020B0604020202020204" pitchFamily="34" charset="0"/>
                        </a:rPr>
                        <a:t>CIO</a:t>
                      </a:r>
                    </a:p>
                    <a:p>
                      <a:r>
                        <a:rPr lang="en-US" sz="2200" b="0" dirty="0">
                          <a:solidFill>
                            <a:schemeClr val="bg2">
                              <a:lumMod val="25000"/>
                            </a:schemeClr>
                          </a:solidFill>
                          <a:latin typeface="Arial" panose="020B0604020202020204" pitchFamily="34" charset="0"/>
                          <a:cs typeface="Arial" panose="020B0604020202020204" pitchFamily="34" charset="0"/>
                        </a:rPr>
                        <a:t>External Partners in Silicon Valley</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137805858"/>
                  </a:ext>
                </a:extLst>
              </a:tr>
            </a:tbl>
          </a:graphicData>
        </a:graphic>
      </p:graphicFrame>
    </p:spTree>
    <p:extLst>
      <p:ext uri="{BB962C8B-B14F-4D97-AF65-F5344CB8AC3E}">
        <p14:creationId xmlns:p14="http://schemas.microsoft.com/office/powerpoint/2010/main" val="1740357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3840" y="0"/>
            <a:ext cx="12679680" cy="7132320"/>
          </a:xfrm>
          <a:prstGeom prst="rect">
            <a:avLst/>
          </a:prstGeom>
        </p:spPr>
      </p:pic>
    </p:spTree>
    <p:extLst>
      <p:ext uri="{BB962C8B-B14F-4D97-AF65-F5344CB8AC3E}">
        <p14:creationId xmlns:p14="http://schemas.microsoft.com/office/powerpoint/2010/main" val="3292999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116379791"/>
              </p:ext>
            </p:extLst>
          </p:nvPr>
        </p:nvGraphicFramePr>
        <p:xfrm>
          <a:off x="60959" y="496690"/>
          <a:ext cx="12070080" cy="5434965"/>
        </p:xfrm>
        <a:graphic>
          <a:graphicData uri="http://schemas.openxmlformats.org/drawingml/2006/table">
            <a:tbl>
              <a:tblPr>
                <a:tableStyleId>{5C22544A-7EE6-4342-B048-85BDC9FD1C3A}</a:tableStyleId>
              </a:tblPr>
              <a:tblGrid>
                <a:gridCol w="2011680">
                  <a:extLst>
                    <a:ext uri="{9D8B030D-6E8A-4147-A177-3AD203B41FA5}">
                      <a16:colId xmlns:a16="http://schemas.microsoft.com/office/drawing/2014/main" val="1527698024"/>
                    </a:ext>
                  </a:extLst>
                </a:gridCol>
                <a:gridCol w="2011680">
                  <a:extLst>
                    <a:ext uri="{9D8B030D-6E8A-4147-A177-3AD203B41FA5}">
                      <a16:colId xmlns:a16="http://schemas.microsoft.com/office/drawing/2014/main" val="981461329"/>
                    </a:ext>
                  </a:extLst>
                </a:gridCol>
                <a:gridCol w="2011680">
                  <a:extLst>
                    <a:ext uri="{9D8B030D-6E8A-4147-A177-3AD203B41FA5}">
                      <a16:colId xmlns:a16="http://schemas.microsoft.com/office/drawing/2014/main" val="869567115"/>
                    </a:ext>
                  </a:extLst>
                </a:gridCol>
                <a:gridCol w="2011680">
                  <a:extLst>
                    <a:ext uri="{9D8B030D-6E8A-4147-A177-3AD203B41FA5}">
                      <a16:colId xmlns:a16="http://schemas.microsoft.com/office/drawing/2014/main" val="3912531583"/>
                    </a:ext>
                  </a:extLst>
                </a:gridCol>
                <a:gridCol w="2011680">
                  <a:extLst>
                    <a:ext uri="{9D8B030D-6E8A-4147-A177-3AD203B41FA5}">
                      <a16:colId xmlns:a16="http://schemas.microsoft.com/office/drawing/2014/main" val="121345241"/>
                    </a:ext>
                  </a:extLst>
                </a:gridCol>
                <a:gridCol w="2011680">
                  <a:extLst>
                    <a:ext uri="{9D8B030D-6E8A-4147-A177-3AD203B41FA5}">
                      <a16:colId xmlns:a16="http://schemas.microsoft.com/office/drawing/2014/main" val="1360194235"/>
                    </a:ext>
                  </a:extLst>
                </a:gridCol>
              </a:tblGrid>
              <a:tr h="274320">
                <a:tc>
                  <a:txBody>
                    <a:bodyPr/>
                    <a:lstStyle/>
                    <a:p>
                      <a:pPr marL="0" algn="ctr" defTabSz="914400" rtl="0" eaLnBrk="1" fontAlgn="ctr" latinLnBrk="0" hangingPunct="1"/>
                      <a:r>
                        <a:rPr lang="en-US" sz="2000" b="1" i="0" u="none" strike="noStrike" kern="1200" dirty="0">
                          <a:solidFill>
                            <a:schemeClr val="accent4"/>
                          </a:solidFill>
                          <a:effectLst/>
                          <a:latin typeface="+mn-lt"/>
                          <a:ea typeface="+mn-ea"/>
                          <a:cs typeface="+mn-cs"/>
                        </a:rPr>
                        <a:t>PRODUCT LINES</a:t>
                      </a:r>
                      <a:endParaRPr lang="en-US" sz="1800" b="1" i="0" u="none" strike="noStrike" kern="1200" dirty="0">
                        <a:solidFill>
                          <a:schemeClr val="accent4"/>
                        </a:solidFill>
                        <a:effectLst/>
                        <a:latin typeface="+mn-lt"/>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sz="1800" b="0" i="0" u="none" strike="noStrike" kern="1200" dirty="0">
                        <a:solidFill>
                          <a:srgbClr val="FFFFFF"/>
                        </a:solidFill>
                        <a:effectLst/>
                        <a:latin typeface="+mn-lt"/>
                        <a:ea typeface="+mn-ea"/>
                        <a:cs typeface="+mn-cs"/>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rgbClr val="000000"/>
                        </a:solidFill>
                        <a:effectLst/>
                        <a:latin typeface="+mn-lt"/>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rgbClr val="000000"/>
                        </a:solidFill>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rgbClr val="000000"/>
                        </a:solidFill>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rgbClr val="000000"/>
                        </a:solidFill>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0198614"/>
                  </a:ext>
                </a:extLst>
              </a:tr>
              <a:tr h="640080">
                <a:tc>
                  <a:txBody>
                    <a:bodyPr/>
                    <a:lstStyle/>
                    <a:p>
                      <a:pPr marL="0" algn="ctr" defTabSz="914400" rtl="0" eaLnBrk="1" fontAlgn="ctr" latinLnBrk="0" hangingPunct="1"/>
                      <a:r>
                        <a:rPr lang="en-US" sz="1800" b="0" i="0" u="none" strike="noStrike" kern="1200" dirty="0">
                          <a:solidFill>
                            <a:schemeClr val="tx1"/>
                          </a:solidFill>
                          <a:effectLst/>
                          <a:latin typeface="+mn-lt"/>
                          <a:ea typeface="+mn-ea"/>
                          <a:cs typeface="+mn-cs"/>
                        </a:rPr>
                        <a:t>PROCESS IMPROVEMENT</a:t>
                      </a: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b="0" i="0" u="none" strike="noStrike" kern="1200" dirty="0">
                          <a:solidFill>
                            <a:schemeClr val="bg1"/>
                          </a:solidFill>
                          <a:effectLst/>
                          <a:latin typeface="+mn-lt"/>
                          <a:ea typeface="+mn-ea"/>
                          <a:cs typeface="+mn-cs"/>
                        </a:rPr>
                        <a:t>Talent Recruitment</a:t>
                      </a:r>
                    </a:p>
                    <a:p>
                      <a:pPr marL="0" algn="ctr" defTabSz="914400" rtl="0" eaLnBrk="1" fontAlgn="ctr" latinLnBrk="0" hangingPunct="1"/>
                      <a:r>
                        <a:rPr lang="en-US" sz="1800" b="0" i="0" u="none" strike="noStrike" kern="1200" dirty="0">
                          <a:solidFill>
                            <a:schemeClr val="bg1"/>
                          </a:solidFill>
                          <a:effectLst/>
                          <a:latin typeface="+mn-lt"/>
                          <a:ea typeface="+mn-ea"/>
                          <a:cs typeface="+mn-cs"/>
                        </a:rPr>
                        <a:t>Initiative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2A35"/>
                    </a:solidFill>
                  </a:tcPr>
                </a:tc>
                <a:tc>
                  <a:txBody>
                    <a:bodyPr/>
                    <a:lstStyle/>
                    <a:p>
                      <a:pPr algn="ctr" fontAlgn="ctr"/>
                      <a:r>
                        <a:rPr lang="en-US" sz="1800" b="0" i="0" u="none" strike="noStrike" dirty="0">
                          <a:solidFill>
                            <a:schemeClr val="bg1"/>
                          </a:solidFill>
                          <a:effectLst/>
                          <a:latin typeface="+mn-lt"/>
                        </a:rPr>
                        <a:t> Development Services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2A35"/>
                    </a:solid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93742"/>
                  </a:ext>
                </a:extLst>
              </a:tr>
              <a:tr h="640080">
                <a:tc>
                  <a:txBody>
                    <a:bodyPr/>
                    <a:lstStyle/>
                    <a:p>
                      <a:pPr algn="ctr" fontAlgn="ctr"/>
                      <a:r>
                        <a:rPr lang="en-US" sz="1800" b="0" i="0" u="none" strike="noStrike" dirty="0">
                          <a:solidFill>
                            <a:schemeClr val="tx1"/>
                          </a:solidFill>
                          <a:effectLst/>
                          <a:latin typeface="+mn-lt"/>
                        </a:rPr>
                        <a:t>DIGITAL FRONT DOOR</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My San Jose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2A35"/>
                    </a:solidFill>
                  </a:tcPr>
                </a:tc>
                <a:tc>
                  <a:txBody>
                    <a:bodyPr/>
                    <a:lstStyle/>
                    <a:p>
                      <a:pPr algn="ctr" fontAlgn="ctr"/>
                      <a:r>
                        <a:rPr lang="en-US" sz="1800" b="0" i="0" u="none" strike="noStrike" dirty="0">
                          <a:solidFill>
                            <a:schemeClr val="bg1"/>
                          </a:solidFill>
                          <a:effectLst/>
                          <a:latin typeface="+mn-lt"/>
                        </a:rPr>
                        <a:t>Website Upgrade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2A35"/>
                    </a:solid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5357"/>
                  </a:ext>
                </a:extLst>
              </a:tr>
              <a:tr h="640080">
                <a:tc>
                  <a:txBody>
                    <a:bodyPr/>
                    <a:lstStyle/>
                    <a:p>
                      <a:pPr algn="ctr" fontAlgn="ctr"/>
                      <a:r>
                        <a:rPr lang="en-US" sz="1800" b="0" i="0" u="none" strike="noStrike" dirty="0">
                          <a:solidFill>
                            <a:schemeClr val="tx1"/>
                          </a:solidFill>
                          <a:effectLst/>
                          <a:latin typeface="+mn-lt"/>
                        </a:rPr>
                        <a:t>SMART CITY INFRASTRUCTURE</a:t>
                      </a: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Broadband &amp; Digital Inclusion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p>
                      <a:pPr algn="ctr" fontAlgn="ctr"/>
                      <a:r>
                        <a:rPr lang="en-US" sz="1800" b="0" i="0" u="none" strike="noStrike" dirty="0">
                          <a:solidFill>
                            <a:schemeClr val="bg1"/>
                          </a:solidFill>
                          <a:effectLst/>
                          <a:latin typeface="+mn-lt"/>
                        </a:rPr>
                        <a:t>LED streetlights/ </a:t>
                      </a:r>
                      <a:r>
                        <a:rPr lang="en-US" sz="1800" b="0" i="0" u="none" strike="noStrike" dirty="0" err="1">
                          <a:solidFill>
                            <a:schemeClr val="bg1"/>
                          </a:solidFill>
                          <a:effectLst/>
                          <a:latin typeface="+mn-lt"/>
                        </a:rPr>
                        <a:t>anyCOMM</a:t>
                      </a:r>
                      <a:r>
                        <a:rPr lang="en-US" sz="1800" b="0" i="0" u="none" strike="noStrike" dirty="0">
                          <a:solidFill>
                            <a:schemeClr val="bg1"/>
                          </a:solidFill>
                          <a:effectLst/>
                          <a:latin typeface="+mn-lt"/>
                        </a:rPr>
                        <a:t> pilot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2A35"/>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dirty="0" err="1">
                          <a:solidFill>
                            <a:schemeClr val="bg1"/>
                          </a:solidFill>
                          <a:effectLst/>
                          <a:latin typeface="+mn-lt"/>
                        </a:rPr>
                        <a:t>IoT</a:t>
                      </a:r>
                      <a:r>
                        <a:rPr lang="en-US" sz="1800" b="0" i="0" u="none" strike="noStrike" dirty="0">
                          <a:solidFill>
                            <a:schemeClr val="bg1"/>
                          </a:solidFill>
                          <a:effectLst/>
                          <a:latin typeface="+mn-lt"/>
                        </a:rPr>
                        <a:t> Strategy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ABAB"/>
                    </a:solid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bg1"/>
                        </a:solidFill>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1786413"/>
                  </a:ext>
                </a:extLst>
              </a:tr>
              <a:tr h="64008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chemeClr val="tx1"/>
                          </a:solidFill>
                          <a:effectLst/>
                          <a:latin typeface="+mn-lt"/>
                        </a:rPr>
                        <a:t>DEMO PROJECTS</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Facebook </a:t>
                      </a:r>
                      <a:r>
                        <a:rPr lang="en-US" sz="1800" b="0" i="0" u="none" strike="noStrike" dirty="0" err="1">
                          <a:solidFill>
                            <a:schemeClr val="bg1"/>
                          </a:solidFill>
                          <a:effectLst/>
                          <a:latin typeface="+mn-lt"/>
                        </a:rPr>
                        <a:t>Terragraph</a:t>
                      </a:r>
                      <a:r>
                        <a:rPr lang="en-US" sz="1800" b="0" i="0" u="none" strike="noStrike" dirty="0">
                          <a:solidFill>
                            <a:schemeClr val="bg1"/>
                          </a:solidFill>
                          <a:effectLst/>
                          <a:latin typeface="+mn-lt"/>
                        </a:rPr>
                        <a:t> </a:t>
                      </a:r>
                      <a:r>
                        <a:rPr lang="en-US" sz="1800" b="0" i="0" u="none" strike="noStrike" dirty="0" err="1">
                          <a:solidFill>
                            <a:schemeClr val="bg1"/>
                          </a:solidFill>
                          <a:effectLst/>
                          <a:latin typeface="+mn-lt"/>
                        </a:rPr>
                        <a:t>WiFi</a:t>
                      </a: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97B0"/>
                    </a:solidFill>
                  </a:tcPr>
                </a:tc>
                <a:tc>
                  <a:txBody>
                    <a:bodyPr/>
                    <a:lstStyle/>
                    <a:p>
                      <a:pPr algn="ctr" fontAlgn="ctr"/>
                      <a:r>
                        <a:rPr lang="en-US" sz="1800" b="0" i="0" u="none" strike="noStrike" dirty="0">
                          <a:solidFill>
                            <a:schemeClr val="bg1"/>
                          </a:solidFill>
                          <a:effectLst/>
                          <a:latin typeface="+mn-lt"/>
                        </a:rPr>
                        <a:t>Eastside Union HSD </a:t>
                      </a:r>
                      <a:r>
                        <a:rPr lang="en-US" sz="1800" b="0" i="0" u="none" strike="noStrike" dirty="0" err="1">
                          <a:solidFill>
                            <a:schemeClr val="bg1"/>
                          </a:solidFill>
                          <a:effectLst/>
                          <a:latin typeface="+mn-lt"/>
                        </a:rPr>
                        <a:t>WiFI</a:t>
                      </a: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97B0"/>
                    </a:solidFill>
                  </a:tcPr>
                </a:tc>
                <a:tc>
                  <a:txBody>
                    <a:bodyPr/>
                    <a:lstStyle/>
                    <a:p>
                      <a:pPr algn="ctr" fontAlgn="ctr"/>
                      <a:r>
                        <a:rPr lang="en-US" sz="1800" b="0" i="0" u="none" strike="noStrike" dirty="0">
                          <a:solidFill>
                            <a:schemeClr val="bg1"/>
                          </a:solidFill>
                          <a:effectLst/>
                          <a:latin typeface="+mn-lt"/>
                        </a:rPr>
                        <a:t>Silver Spring Networks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97B0"/>
                    </a:solidFill>
                  </a:tcPr>
                </a:tc>
                <a:tc>
                  <a:txBody>
                    <a:bodyPr/>
                    <a:lstStyle/>
                    <a:p>
                      <a:pPr algn="ctr" fontAlgn="ctr"/>
                      <a:r>
                        <a:rPr lang="en-US" sz="1800" b="0" i="0" u="none" strike="noStrike" dirty="0">
                          <a:solidFill>
                            <a:schemeClr val="bg1"/>
                          </a:solidFill>
                          <a:effectLst/>
                          <a:latin typeface="+mn-lt"/>
                        </a:rPr>
                        <a:t>Demonstration Policy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97B0"/>
                    </a:solid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361283"/>
                  </a:ext>
                </a:extLst>
              </a:tr>
              <a:tr h="640080">
                <a:tc>
                  <a:txBody>
                    <a:bodyPr/>
                    <a:lstStyle/>
                    <a:p>
                      <a:pPr algn="ctr" fontAlgn="ctr"/>
                      <a:r>
                        <a:rPr lang="en-US" sz="1800" b="0" i="0" u="none" strike="noStrike" dirty="0">
                          <a:solidFill>
                            <a:schemeClr val="tx1"/>
                          </a:solidFill>
                          <a:effectLst/>
                          <a:latin typeface="+mn-lt"/>
                        </a:rPr>
                        <a:t>IT BRILLIANT AT </a:t>
                      </a:r>
                      <a:br>
                        <a:rPr lang="en-US" sz="1800" b="0" i="0" u="none" strike="noStrike" dirty="0">
                          <a:solidFill>
                            <a:schemeClr val="tx1"/>
                          </a:solidFill>
                          <a:effectLst/>
                          <a:latin typeface="+mn-lt"/>
                        </a:rPr>
                      </a:br>
                      <a:r>
                        <a:rPr lang="en-US" sz="1800" b="0" i="0" u="none" strike="noStrike" dirty="0">
                          <a:solidFill>
                            <a:schemeClr val="tx1"/>
                          </a:solidFill>
                          <a:effectLst/>
                          <a:latin typeface="+mn-lt"/>
                        </a:rPr>
                        <a:t>THE BASICS</a:t>
                      </a: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Open Data Architecture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p>
                      <a:pPr algn="ctr" fontAlgn="ctr"/>
                      <a:r>
                        <a:rPr lang="en-US" sz="1800" b="0" i="0" u="none" strike="noStrike" dirty="0">
                          <a:solidFill>
                            <a:schemeClr val="bg1"/>
                          </a:solidFill>
                          <a:effectLst/>
                          <a:latin typeface="+mn-lt"/>
                        </a:rPr>
                        <a:t>Business Process Automation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mn-lt"/>
                        </a:rPr>
                        <a:t>Business Tax System</a:t>
                      </a:r>
                      <a:endParaRPr lang="en-US" sz="1800"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2A35"/>
                    </a:solidFill>
                  </a:tcPr>
                </a:tc>
                <a:tc>
                  <a:txBody>
                    <a:bodyPr/>
                    <a:lstStyle/>
                    <a:p>
                      <a:pPr algn="ctr" fontAlgn="ctr"/>
                      <a:r>
                        <a:rPr lang="en-US" sz="1800" b="0" i="0" u="none" strike="noStrike" dirty="0">
                          <a:solidFill>
                            <a:schemeClr val="bg1"/>
                          </a:solidFill>
                          <a:effectLst/>
                          <a:latin typeface="+mn-lt"/>
                        </a:rPr>
                        <a:t>Integrated Permitting System</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2A35"/>
                    </a:solidFill>
                  </a:tcPr>
                </a:tc>
                <a:tc>
                  <a:txBody>
                    <a:bodyPr/>
                    <a:lstStyle/>
                    <a:p>
                      <a:endParaRPr lang="en-US" dirty="0"/>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090546"/>
                  </a:ext>
                </a:extLst>
              </a:tr>
              <a:tr h="640080">
                <a:tc>
                  <a:txBody>
                    <a:bodyPr/>
                    <a:lstStyle/>
                    <a:p>
                      <a:pPr algn="ctr" fontAlgn="ctr"/>
                      <a:r>
                        <a:rPr lang="en-US" sz="1800" b="0" i="0" u="none" strike="noStrike" dirty="0">
                          <a:solidFill>
                            <a:schemeClr val="tx1"/>
                          </a:solidFill>
                          <a:effectLst/>
                          <a:latin typeface="+mn-lt"/>
                        </a:rPr>
                        <a:t>TRANSPORTATION</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Autonomous Vehicle RFI</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p>
                      <a:pPr algn="ctr" fontAlgn="ctr"/>
                      <a:r>
                        <a:rPr lang="en-US" sz="1800" b="0" i="0" u="none" strike="noStrike" dirty="0">
                          <a:solidFill>
                            <a:schemeClr val="bg1"/>
                          </a:solidFill>
                          <a:effectLst/>
                          <a:latin typeface="+mn-lt"/>
                        </a:rPr>
                        <a:t>Transportation Events Tracking</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fontAlgn="ctr"/>
                      <a:r>
                        <a:rPr lang="en-US" sz="1800" b="0" i="0" u="none" strike="noStrike" dirty="0">
                          <a:solidFill>
                            <a:schemeClr val="bg1"/>
                          </a:solidFill>
                          <a:effectLst/>
                          <a:latin typeface="+mn-lt"/>
                        </a:rPr>
                        <a:t>Radar Sensor Module Strategy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mn-lt"/>
                        </a:rPr>
                        <a:t>Vehicle Fleet Telematics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3334"/>
                  </a:ext>
                </a:extLst>
              </a:tr>
              <a:tr h="640080">
                <a:tc>
                  <a:txBody>
                    <a:bodyPr/>
                    <a:lstStyle/>
                    <a:p>
                      <a:pPr algn="ctr" fontAlgn="ctr"/>
                      <a:r>
                        <a:rPr lang="en-US" sz="1800" b="0" i="0" u="none" strike="noStrike" dirty="0">
                          <a:solidFill>
                            <a:schemeClr val="tx1"/>
                          </a:solidFill>
                          <a:effectLst/>
                          <a:latin typeface="+mn-lt"/>
                        </a:rPr>
                        <a:t>SAFE CITY</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Safe City Strategy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p>
                      <a:pPr algn="ctr" fontAlgn="ctr"/>
                      <a:r>
                        <a:rPr lang="en-US" sz="1800" b="0" i="0" u="none" strike="noStrike" dirty="0">
                          <a:solidFill>
                            <a:schemeClr val="bg1"/>
                          </a:solidFill>
                          <a:effectLst/>
                          <a:latin typeface="+mn-lt"/>
                        </a:rPr>
                        <a:t>Emergency </a:t>
                      </a:r>
                      <a:r>
                        <a:rPr lang="en-US" sz="1800" b="0" i="0" u="none" strike="noStrike" dirty="0" err="1">
                          <a:solidFill>
                            <a:schemeClr val="bg1"/>
                          </a:solidFill>
                          <a:effectLst/>
                          <a:latin typeface="+mn-lt"/>
                        </a:rPr>
                        <a:t>Mgmt</a:t>
                      </a:r>
                      <a:r>
                        <a:rPr lang="en-US" sz="1800" b="0" i="0" u="none" strike="noStrike" dirty="0">
                          <a:solidFill>
                            <a:schemeClr val="bg1"/>
                          </a:solidFill>
                          <a:effectLst/>
                          <a:latin typeface="+mn-lt"/>
                        </a:rPr>
                        <a:t> Tech/Data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ABAB"/>
                    </a:solid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1044417"/>
                  </a:ext>
                </a:extLst>
              </a:tr>
              <a:tr h="640080">
                <a:tc>
                  <a:txBody>
                    <a:bodyPr/>
                    <a:lstStyle/>
                    <a:p>
                      <a:pPr algn="ctr" fontAlgn="ctr"/>
                      <a:r>
                        <a:rPr lang="en-US" sz="1800" b="0" i="0" u="none" strike="noStrike" dirty="0">
                          <a:solidFill>
                            <a:schemeClr val="tx1"/>
                          </a:solidFill>
                          <a:effectLst/>
                          <a:latin typeface="+mn-lt"/>
                        </a:rPr>
                        <a:t>INNOVATION SUPPORT</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Innovation Bootcamp</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5435441"/>
                  </a:ext>
                </a:extLst>
              </a:tr>
            </a:tbl>
          </a:graphicData>
        </a:graphic>
      </p:graphicFrame>
      <p:graphicFrame>
        <p:nvGraphicFramePr>
          <p:cNvPr id="8" name="Table 7"/>
          <p:cNvGraphicFramePr>
            <a:graphicFrameLocks noGrp="1"/>
          </p:cNvGraphicFramePr>
          <p:nvPr>
            <p:extLst/>
          </p:nvPr>
        </p:nvGraphicFramePr>
        <p:xfrm>
          <a:off x="5140595" y="5617316"/>
          <a:ext cx="6990444" cy="1183000"/>
        </p:xfrm>
        <a:graphic>
          <a:graphicData uri="http://schemas.openxmlformats.org/drawingml/2006/table">
            <a:tbl>
              <a:tblPr>
                <a:tableStyleId>{5C22544A-7EE6-4342-B048-85BDC9FD1C3A}</a:tableStyleId>
              </a:tblPr>
              <a:tblGrid>
                <a:gridCol w="1554480">
                  <a:extLst>
                    <a:ext uri="{9D8B030D-6E8A-4147-A177-3AD203B41FA5}">
                      <a16:colId xmlns:a16="http://schemas.microsoft.com/office/drawing/2014/main" val="3033343470"/>
                    </a:ext>
                  </a:extLst>
                </a:gridCol>
                <a:gridCol w="1437822">
                  <a:extLst>
                    <a:ext uri="{9D8B030D-6E8A-4147-A177-3AD203B41FA5}">
                      <a16:colId xmlns:a16="http://schemas.microsoft.com/office/drawing/2014/main" val="1125039067"/>
                    </a:ext>
                  </a:extLst>
                </a:gridCol>
                <a:gridCol w="1437822">
                  <a:extLst>
                    <a:ext uri="{9D8B030D-6E8A-4147-A177-3AD203B41FA5}">
                      <a16:colId xmlns:a16="http://schemas.microsoft.com/office/drawing/2014/main" val="3706791248"/>
                    </a:ext>
                  </a:extLst>
                </a:gridCol>
                <a:gridCol w="1371600">
                  <a:extLst>
                    <a:ext uri="{9D8B030D-6E8A-4147-A177-3AD203B41FA5}">
                      <a16:colId xmlns:a16="http://schemas.microsoft.com/office/drawing/2014/main" val="565974991"/>
                    </a:ext>
                  </a:extLst>
                </a:gridCol>
                <a:gridCol w="1188720">
                  <a:extLst>
                    <a:ext uri="{9D8B030D-6E8A-4147-A177-3AD203B41FA5}">
                      <a16:colId xmlns:a16="http://schemas.microsoft.com/office/drawing/2014/main" val="3011410589"/>
                    </a:ext>
                  </a:extLst>
                </a:gridCol>
              </a:tblGrid>
              <a:tr h="441955">
                <a:tc gridSpan="2">
                  <a:txBody>
                    <a:bodyPr/>
                    <a:lstStyle/>
                    <a:p>
                      <a:pPr algn="l" fontAlgn="ctr"/>
                      <a:r>
                        <a:rPr lang="en-US" sz="1800" b="1" i="0" u="none" strike="noStrike" dirty="0">
                          <a:solidFill>
                            <a:srgbClr val="FFFFFF"/>
                          </a:solidFill>
                          <a:effectLst/>
                          <a:latin typeface="Franklin Gothic Book" panose="020B0503020102020204" pitchFamily="34" charset="0"/>
                        </a:rPr>
                        <a:t>PRIORITIZATION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ctr"/>
                      <a:endParaRPr lang="en-US" sz="1800" b="1" i="0" u="none" strike="noStrike" dirty="0">
                        <a:solidFill>
                          <a:srgbClr val="FFFFFF"/>
                        </a:solidFill>
                        <a:effectLst/>
                        <a:latin typeface="Franklin Gothic Book" panose="020B050302010202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800" b="1" i="0" u="none" strike="noStrike" dirty="0">
                        <a:solidFill>
                          <a:srgbClr val="FFFFFF"/>
                        </a:solidFill>
                        <a:effectLst/>
                        <a:latin typeface="Franklin Gothic Book" panose="020B050302010202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800" b="1" i="0" u="none" strike="noStrike" dirty="0">
                        <a:solidFill>
                          <a:srgbClr val="FFFFFF"/>
                        </a:solidFill>
                        <a:effectLst/>
                        <a:latin typeface="Franklin Gothic Book" panose="020B050302010202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800" b="1" i="0" u="none" strike="noStrike" dirty="0">
                        <a:solidFill>
                          <a:srgbClr val="FFFFFF"/>
                        </a:solidFill>
                        <a:effectLst/>
                        <a:latin typeface="Franklin Gothic Book" panose="020B050302010202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9854849"/>
                  </a:ext>
                </a:extLst>
              </a:tr>
              <a:tr h="618405">
                <a:tc>
                  <a:txBody>
                    <a:bodyPr/>
                    <a:lstStyle/>
                    <a:p>
                      <a:pPr algn="ctr" fontAlgn="ctr"/>
                      <a:r>
                        <a:rPr lang="en-US" sz="1600" b="0" i="0" u="none" strike="noStrike" dirty="0">
                          <a:solidFill>
                            <a:srgbClr val="FFFFFF"/>
                          </a:solidFill>
                          <a:effectLst/>
                          <a:latin typeface="Franklin Gothic Book" panose="020B0503020102020204" pitchFamily="34" charset="0"/>
                        </a:rPr>
                        <a:t>Non-Negotiable Citywide Implementation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FFFFFF"/>
                          </a:solidFill>
                          <a:effectLst/>
                          <a:latin typeface="Franklin Gothic Book" panose="020B0503020102020204" pitchFamily="34" charset="0"/>
                        </a:rPr>
                        <a:t>Highly Desirable Strategic Investments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F4E7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E7E6E6"/>
                          </a:solidFill>
                          <a:effectLst/>
                          <a:latin typeface="Franklin Gothic Book" panose="020B0503020102020204" pitchFamily="34" charset="0"/>
                        </a:rPr>
                        <a:t>Desirable </a:t>
                      </a:r>
                      <a:r>
                        <a:rPr lang="en-US" sz="1600" b="0" i="0" u="none" strike="noStrike" dirty="0" err="1">
                          <a:solidFill>
                            <a:srgbClr val="E7E6E6"/>
                          </a:solidFill>
                          <a:effectLst/>
                          <a:latin typeface="Franklin Gothic Book" panose="020B0503020102020204" pitchFamily="34" charset="0"/>
                        </a:rPr>
                        <a:t>Dept</a:t>
                      </a:r>
                      <a:r>
                        <a:rPr lang="en-US" sz="1600" b="0" i="0" u="none" strike="noStrike" dirty="0">
                          <a:solidFill>
                            <a:srgbClr val="E7E6E6"/>
                          </a:solidFill>
                          <a:effectLst/>
                          <a:latin typeface="Franklin Gothic Book" panose="020B0503020102020204" pitchFamily="34" charset="0"/>
                        </a:rPr>
                        <a:t> Investments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E75B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FFFFFF"/>
                          </a:solidFill>
                          <a:effectLst/>
                          <a:latin typeface="Franklin Gothic Book" panose="020B0503020102020204" pitchFamily="34" charset="0"/>
                        </a:rPr>
                        <a:t>Demonstration Projects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8497B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FFFFFF"/>
                          </a:solidFill>
                          <a:effectLst/>
                          <a:latin typeface="Franklin Gothic Book" panose="020B0503020102020204" pitchFamily="34" charset="0"/>
                        </a:rPr>
                        <a:t>Emerging Projects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AFABAB"/>
                    </a:solidFill>
                  </a:tcPr>
                </a:tc>
                <a:extLst>
                  <a:ext uri="{0D108BD9-81ED-4DB2-BD59-A6C34878D82A}">
                    <a16:rowId xmlns:a16="http://schemas.microsoft.com/office/drawing/2014/main" val="403893742"/>
                  </a:ext>
                </a:extLst>
              </a:tr>
            </a:tbl>
          </a:graphicData>
        </a:graphic>
      </p:graphicFrame>
      <p:sp>
        <p:nvSpPr>
          <p:cNvPr id="13" name="Title 1"/>
          <p:cNvSpPr>
            <a:spLocks noGrp="1"/>
          </p:cNvSpPr>
          <p:nvPr>
            <p:ph type="title"/>
          </p:nvPr>
        </p:nvSpPr>
        <p:spPr>
          <a:xfrm>
            <a:off x="4803773" y="276228"/>
            <a:ext cx="7223127" cy="1317622"/>
          </a:xfrm>
        </p:spPr>
        <p:txBody>
          <a:bodyPr>
            <a:normAutofit/>
          </a:bodyPr>
          <a:lstStyle/>
          <a:p>
            <a:pPr algn="r"/>
            <a:r>
              <a:rPr lang="en-US" dirty="0"/>
              <a:t>Innovation </a:t>
            </a:r>
            <a:br>
              <a:rPr lang="en-US" dirty="0"/>
            </a:br>
            <a:r>
              <a:rPr lang="en-US" dirty="0"/>
              <a:t>Roadmap Projects</a:t>
            </a:r>
          </a:p>
        </p:txBody>
      </p:sp>
    </p:spTree>
    <p:extLst>
      <p:ext uri="{BB962C8B-B14F-4D97-AF65-F5344CB8AC3E}">
        <p14:creationId xmlns:p14="http://schemas.microsoft.com/office/powerpoint/2010/main" val="4281970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62032618"/>
              </p:ext>
            </p:extLst>
          </p:nvPr>
        </p:nvGraphicFramePr>
        <p:xfrm>
          <a:off x="55232" y="75290"/>
          <a:ext cx="12088899" cy="6718272"/>
        </p:xfrm>
        <a:graphic>
          <a:graphicData uri="http://schemas.openxmlformats.org/drawingml/2006/table">
            <a:tbl>
              <a:tblPr firstRow="1" bandRow="1">
                <a:tableStyleId>{5C22544A-7EE6-4342-B048-85BDC9FD1C3A}</a:tableStyleId>
              </a:tblPr>
              <a:tblGrid>
                <a:gridCol w="2834640">
                  <a:extLst>
                    <a:ext uri="{9D8B030D-6E8A-4147-A177-3AD203B41FA5}">
                      <a16:colId xmlns:a16="http://schemas.microsoft.com/office/drawing/2014/main" val="1786422998"/>
                    </a:ext>
                  </a:extLst>
                </a:gridCol>
                <a:gridCol w="640080">
                  <a:extLst>
                    <a:ext uri="{9D8B030D-6E8A-4147-A177-3AD203B41FA5}">
                      <a16:colId xmlns:a16="http://schemas.microsoft.com/office/drawing/2014/main" val="3542205151"/>
                    </a:ext>
                  </a:extLst>
                </a:gridCol>
                <a:gridCol w="3982856">
                  <a:extLst>
                    <a:ext uri="{9D8B030D-6E8A-4147-A177-3AD203B41FA5}">
                      <a16:colId xmlns:a16="http://schemas.microsoft.com/office/drawing/2014/main" val="478808617"/>
                    </a:ext>
                  </a:extLst>
                </a:gridCol>
                <a:gridCol w="4631323">
                  <a:extLst>
                    <a:ext uri="{9D8B030D-6E8A-4147-A177-3AD203B41FA5}">
                      <a16:colId xmlns:a16="http://schemas.microsoft.com/office/drawing/2014/main" val="1200258002"/>
                    </a:ext>
                  </a:extLst>
                </a:gridCol>
              </a:tblGrid>
              <a:tr h="1679568">
                <a:tc rowSpan="4">
                  <a:txBody>
                    <a:bodyPr/>
                    <a:lstStyle/>
                    <a:p>
                      <a:pPr algn="ctr"/>
                      <a:r>
                        <a:rPr lang="en-US" sz="6000" dirty="0">
                          <a:solidFill>
                            <a:schemeClr val="bg1"/>
                          </a:solidFill>
                          <a:latin typeface="Arial" panose="020B0604020202020204" pitchFamily="34" charset="0"/>
                          <a:cs typeface="Arial" panose="020B0604020202020204" pitchFamily="34" charset="0"/>
                        </a:rPr>
                        <a:t>2020</a:t>
                      </a:r>
                    </a:p>
                    <a:p>
                      <a:pPr algn="ctr"/>
                      <a:r>
                        <a:rPr lang="en-US" sz="3900" dirty="0">
                          <a:solidFill>
                            <a:schemeClr val="bg1"/>
                          </a:solidFill>
                          <a:latin typeface="Arial" panose="020B0604020202020204" pitchFamily="34" charset="0"/>
                          <a:cs typeface="Arial" panose="020B0604020202020204" pitchFamily="34" charset="0"/>
                        </a:rPr>
                        <a:t>Innovation in Action</a:t>
                      </a:r>
                    </a:p>
                    <a:p>
                      <a:pPr algn="ctr"/>
                      <a:br>
                        <a:rPr lang="en-US" sz="2800" dirty="0">
                          <a:solidFill>
                            <a:schemeClr val="accent4"/>
                          </a:solidFill>
                          <a:latin typeface="Arial" panose="020B0604020202020204" pitchFamily="34" charset="0"/>
                          <a:cs typeface="Arial" panose="020B0604020202020204" pitchFamily="34" charset="0"/>
                        </a:rPr>
                      </a:br>
                      <a:r>
                        <a:rPr lang="en-US" sz="3200" dirty="0">
                          <a:solidFill>
                            <a:schemeClr val="accent4"/>
                          </a:solidFill>
                          <a:latin typeface="Arial" panose="020B0604020202020204" pitchFamily="34" charset="0"/>
                          <a:cs typeface="Arial" panose="020B0604020202020204" pitchFamily="34" charset="0"/>
                        </a:rPr>
                        <a:t>As innovative </a:t>
                      </a:r>
                    </a:p>
                    <a:p>
                      <a:pPr algn="ctr"/>
                      <a:r>
                        <a:rPr lang="en-US" sz="3200" dirty="0">
                          <a:solidFill>
                            <a:schemeClr val="accent4"/>
                          </a:solidFill>
                          <a:latin typeface="Arial" panose="020B0604020202020204" pitchFamily="34" charset="0"/>
                          <a:cs typeface="Arial" panose="020B0604020202020204" pitchFamily="34" charset="0"/>
                        </a:rPr>
                        <a:t>as the community we serve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noFill/>
                  </a:tcPr>
                </a:tc>
                <a:tc rowSpan="4">
                  <a:txBody>
                    <a:bodyPr/>
                    <a:lstStyle/>
                    <a:p>
                      <a:pPr algn="ctr"/>
                      <a:r>
                        <a:rPr lang="en-US" sz="2800" dirty="0">
                          <a:solidFill>
                            <a:schemeClr val="bg2">
                              <a:lumMod val="25000"/>
                            </a:schemeClr>
                          </a:solidFill>
                          <a:latin typeface="Arial" panose="020B0604020202020204" pitchFamily="34" charset="0"/>
                          <a:cs typeface="Arial" panose="020B0604020202020204" pitchFamily="34" charset="0"/>
                        </a:rPr>
                        <a:t>Strategy </a:t>
                      </a:r>
                      <a:r>
                        <a:rPr lang="en-US" sz="2200" dirty="0">
                          <a:solidFill>
                            <a:schemeClr val="bg1"/>
                          </a:solidFill>
                          <a:latin typeface="Arial" panose="020B0604020202020204" pitchFamily="34" charset="0"/>
                          <a:cs typeface="Arial" panose="020B0604020202020204" pitchFamily="34" charset="0"/>
                        </a:rPr>
                        <a:t>Roadmap</a:t>
                      </a:r>
                    </a:p>
                  </a:txBody>
                  <a:tcPr vert="vert270"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solidFill>
                      <a:srgbClr val="37CBFF"/>
                    </a:solidFill>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Delightful</a:t>
                      </a:r>
                    </a:p>
                    <a:p>
                      <a:r>
                        <a:rPr lang="en-US" sz="2800" b="1" dirty="0">
                          <a:solidFill>
                            <a:schemeClr val="bg2">
                              <a:lumMod val="25000"/>
                            </a:schemeClr>
                          </a:solidFill>
                          <a:latin typeface="Arial" panose="020B0604020202020204" pitchFamily="34" charset="0"/>
                          <a:cs typeface="Arial" panose="020B0604020202020204" pitchFamily="34" charset="0"/>
                        </a:rPr>
                        <a:t>Customer Experience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baseline="0" dirty="0">
                          <a:solidFill>
                            <a:schemeClr val="bg2">
                              <a:lumMod val="25000"/>
                            </a:schemeClr>
                          </a:solidFill>
                          <a:latin typeface="Arial" panose="020B0604020202020204" pitchFamily="34" charset="0"/>
                          <a:cs typeface="Arial" panose="020B0604020202020204" pitchFamily="34" charset="0"/>
                        </a:rPr>
                        <a:t>Easy</a:t>
                      </a:r>
                    </a:p>
                    <a:p>
                      <a:r>
                        <a:rPr lang="en-US" sz="2200" b="0" baseline="0" dirty="0">
                          <a:solidFill>
                            <a:schemeClr val="bg2">
                              <a:lumMod val="25000"/>
                            </a:schemeClr>
                          </a:solidFill>
                          <a:latin typeface="Arial" panose="020B0604020202020204" pitchFamily="34" charset="0"/>
                          <a:cs typeface="Arial" panose="020B0604020202020204" pitchFamily="34" charset="0"/>
                        </a:rPr>
                        <a:t>Responsive</a:t>
                      </a:r>
                      <a:endParaRPr lang="en-US" sz="2200" b="0" dirty="0">
                        <a:solidFill>
                          <a:schemeClr val="bg2">
                            <a:lumMod val="25000"/>
                          </a:schemeClr>
                        </a:solidFill>
                        <a:latin typeface="Arial" panose="020B0604020202020204" pitchFamily="34" charset="0"/>
                        <a:cs typeface="Arial" panose="020B0604020202020204" pitchFamily="34" charset="0"/>
                      </a:endParaRPr>
                    </a:p>
                    <a:p>
                      <a:r>
                        <a:rPr lang="en-US" sz="2200" b="0" baseline="0" dirty="0">
                          <a:solidFill>
                            <a:schemeClr val="bg2">
                              <a:lumMod val="25000"/>
                            </a:schemeClr>
                          </a:solidFill>
                          <a:latin typeface="Arial" panose="020B0604020202020204" pitchFamily="34" charset="0"/>
                          <a:cs typeface="Arial" panose="020B0604020202020204" pitchFamily="34" charset="0"/>
                        </a:rPr>
                        <a:t>Digital</a:t>
                      </a:r>
                    </a:p>
                    <a:p>
                      <a:r>
                        <a:rPr lang="en-US" sz="2200" b="0" baseline="0" dirty="0">
                          <a:solidFill>
                            <a:schemeClr val="bg2">
                              <a:lumMod val="25000"/>
                            </a:schemeClr>
                          </a:solidFill>
                          <a:latin typeface="Arial" panose="020B0604020202020204" pitchFamily="34" charset="0"/>
                          <a:cs typeface="Arial" panose="020B0604020202020204" pitchFamily="34" charset="0"/>
                        </a:rPr>
                        <a:t>Mobile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3808499290"/>
                  </a:ext>
                </a:extLst>
              </a:tr>
              <a:tr h="1679568">
                <a:tc vMerge="1">
                  <a:txBody>
                    <a:bodyPr/>
                    <a:lstStyle/>
                    <a:p>
                      <a:endParaRPr lang="en-US"/>
                    </a:p>
                  </a:txBody>
                  <a:tcPr/>
                </a:tc>
                <a:tc vMerge="1">
                  <a:txBody>
                    <a:bodyPr/>
                    <a:lstStyle/>
                    <a:p>
                      <a:endParaRPr lang="en-US" dirty="0"/>
                    </a:p>
                  </a:txBody>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Agile</a:t>
                      </a:r>
                    </a:p>
                    <a:p>
                      <a:r>
                        <a:rPr lang="en-US" sz="2800" b="1" dirty="0">
                          <a:solidFill>
                            <a:schemeClr val="bg2">
                              <a:lumMod val="25000"/>
                            </a:schemeClr>
                          </a:solidFill>
                          <a:latin typeface="Arial" panose="020B0604020202020204" pitchFamily="34" charset="0"/>
                          <a:cs typeface="Arial" panose="020B0604020202020204" pitchFamily="34" charset="0"/>
                        </a:rPr>
                        <a:t>Process</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Champion the Customer</a:t>
                      </a:r>
                    </a:p>
                    <a:p>
                      <a:r>
                        <a:rPr lang="en-US" sz="2200" b="0" dirty="0">
                          <a:solidFill>
                            <a:schemeClr val="bg2">
                              <a:lumMod val="25000"/>
                            </a:schemeClr>
                          </a:solidFill>
                          <a:latin typeface="Arial" panose="020B0604020202020204" pitchFamily="34" charset="0"/>
                          <a:cs typeface="Arial" panose="020B0604020202020204" pitchFamily="34" charset="0"/>
                        </a:rPr>
                        <a:t>Learn from Data</a:t>
                      </a:r>
                    </a:p>
                    <a:p>
                      <a:r>
                        <a:rPr lang="en-US" sz="2200" b="0" dirty="0">
                          <a:solidFill>
                            <a:schemeClr val="bg2">
                              <a:lumMod val="25000"/>
                            </a:schemeClr>
                          </a:solidFill>
                          <a:latin typeface="Arial" panose="020B0604020202020204" pitchFamily="34" charset="0"/>
                          <a:cs typeface="Arial" panose="020B0604020202020204" pitchFamily="34" charset="0"/>
                        </a:rPr>
                        <a:t>Iterate to Improve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111453432"/>
                  </a:ext>
                </a:extLst>
              </a:tr>
              <a:tr h="1679568">
                <a:tc vMerge="1">
                  <a:txBody>
                    <a:bodyPr/>
                    <a:lstStyle/>
                    <a:p>
                      <a:endParaRPr lang="en-US"/>
                    </a:p>
                  </a:txBody>
                  <a:tcPr/>
                </a:tc>
                <a:tc vMerge="1">
                  <a:txBody>
                    <a:bodyPr/>
                    <a:lstStyle/>
                    <a:p>
                      <a:endParaRPr lang="en-US" dirty="0"/>
                    </a:p>
                  </a:txBody>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Enabling</a:t>
                      </a:r>
                    </a:p>
                    <a:p>
                      <a:r>
                        <a:rPr lang="en-US" sz="2800" b="1" dirty="0">
                          <a:solidFill>
                            <a:schemeClr val="bg2">
                              <a:lumMod val="25000"/>
                            </a:schemeClr>
                          </a:solidFill>
                          <a:latin typeface="Arial" panose="020B0604020202020204" pitchFamily="34" charset="0"/>
                          <a:cs typeface="Arial" panose="020B0604020202020204" pitchFamily="34" charset="0"/>
                        </a:rPr>
                        <a:t>Technology</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Modern Platform</a:t>
                      </a:r>
                    </a:p>
                    <a:p>
                      <a:r>
                        <a:rPr lang="en-US" sz="2200" b="0" dirty="0">
                          <a:solidFill>
                            <a:schemeClr val="bg2">
                              <a:lumMod val="25000"/>
                            </a:schemeClr>
                          </a:solidFill>
                          <a:latin typeface="Arial" panose="020B0604020202020204" pitchFamily="34" charset="0"/>
                          <a:cs typeface="Arial" panose="020B0604020202020204" pitchFamily="34" charset="0"/>
                        </a:rPr>
                        <a:t>Data Architecture/Open</a:t>
                      </a:r>
                      <a:r>
                        <a:rPr lang="en-US" sz="2200" b="0" baseline="0" dirty="0">
                          <a:solidFill>
                            <a:schemeClr val="bg2">
                              <a:lumMod val="25000"/>
                            </a:schemeClr>
                          </a:solidFill>
                          <a:latin typeface="Arial" panose="020B0604020202020204" pitchFamily="34" charset="0"/>
                          <a:cs typeface="Arial" panose="020B0604020202020204" pitchFamily="34" charset="0"/>
                        </a:rPr>
                        <a:t> APIs</a:t>
                      </a:r>
                      <a:endParaRPr lang="en-US" sz="2200" b="0" dirty="0">
                        <a:solidFill>
                          <a:schemeClr val="bg2">
                            <a:lumMod val="25000"/>
                          </a:schemeClr>
                        </a:solidFill>
                        <a:latin typeface="Arial" panose="020B0604020202020204" pitchFamily="34" charset="0"/>
                        <a:cs typeface="Arial" panose="020B0604020202020204" pitchFamily="34" charset="0"/>
                      </a:endParaRPr>
                    </a:p>
                    <a:p>
                      <a:r>
                        <a:rPr lang="en-US" sz="2200" b="0" dirty="0">
                          <a:solidFill>
                            <a:schemeClr val="bg2">
                              <a:lumMod val="25000"/>
                            </a:schemeClr>
                          </a:solidFill>
                          <a:latin typeface="Arial" panose="020B0604020202020204" pitchFamily="34" charset="0"/>
                          <a:cs typeface="Arial" panose="020B0604020202020204" pitchFamily="34" charset="0"/>
                        </a:rPr>
                        <a:t>Secure Resilient Systems</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3365670543"/>
                  </a:ext>
                </a:extLst>
              </a:tr>
              <a:tr h="1679568">
                <a:tc vMerge="1">
                  <a:txBody>
                    <a:bodyPr/>
                    <a:lstStyle/>
                    <a:p>
                      <a:endParaRPr lang="en-US"/>
                    </a:p>
                  </a:txBody>
                  <a:tcPr/>
                </a:tc>
                <a:tc vMerge="1">
                  <a:txBody>
                    <a:bodyPr/>
                    <a:lstStyle/>
                    <a:p>
                      <a:endParaRPr lang="en-US" dirty="0"/>
                    </a:p>
                  </a:txBody>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Engaged</a:t>
                      </a:r>
                    </a:p>
                    <a:p>
                      <a:r>
                        <a:rPr lang="en-US" sz="2800" b="1" dirty="0">
                          <a:solidFill>
                            <a:schemeClr val="bg2">
                              <a:lumMod val="25000"/>
                            </a:schemeClr>
                          </a:solidFill>
                          <a:latin typeface="Arial" panose="020B0604020202020204" pitchFamily="34" charset="0"/>
                          <a:cs typeface="Arial" panose="020B0604020202020204" pitchFamily="34" charset="0"/>
                        </a:rPr>
                        <a:t>People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Empowered to Take Action</a:t>
                      </a:r>
                    </a:p>
                    <a:p>
                      <a:r>
                        <a:rPr lang="en-US" sz="2200" b="0" dirty="0">
                          <a:solidFill>
                            <a:schemeClr val="bg2">
                              <a:lumMod val="25000"/>
                            </a:schemeClr>
                          </a:solidFill>
                          <a:latin typeface="Arial" panose="020B0604020202020204" pitchFamily="34" charset="0"/>
                          <a:cs typeface="Arial" panose="020B0604020202020204" pitchFamily="34" charset="0"/>
                        </a:rPr>
                        <a:t>Digitally Fluent</a:t>
                      </a:r>
                      <a:endParaRPr lang="en-US" sz="2200" b="0" baseline="0" dirty="0">
                        <a:solidFill>
                          <a:schemeClr val="bg2">
                            <a:lumMod val="25000"/>
                          </a:schemeClr>
                        </a:solidFill>
                        <a:latin typeface="Arial" panose="020B0604020202020204" pitchFamily="34" charset="0"/>
                        <a:cs typeface="Arial" panose="020B0604020202020204" pitchFamily="34" charset="0"/>
                      </a:endParaRPr>
                    </a:p>
                    <a:p>
                      <a:r>
                        <a:rPr lang="en-US" sz="2200" b="0" baseline="0" dirty="0">
                          <a:solidFill>
                            <a:schemeClr val="bg2">
                              <a:lumMod val="25000"/>
                            </a:schemeClr>
                          </a:solidFill>
                          <a:latin typeface="Arial" panose="020B0604020202020204" pitchFamily="34" charset="0"/>
                          <a:cs typeface="Arial" panose="020B0604020202020204" pitchFamily="34" charset="0"/>
                        </a:rPr>
                        <a:t>Network of Partners</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137805858"/>
                  </a:ext>
                </a:extLst>
              </a:tr>
            </a:tbl>
          </a:graphicData>
        </a:graphic>
      </p:graphicFrame>
    </p:spTree>
    <p:extLst>
      <p:ext uri="{BB962C8B-B14F-4D97-AF65-F5344CB8AC3E}">
        <p14:creationId xmlns:p14="http://schemas.microsoft.com/office/powerpoint/2010/main" val="3276486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0125624"/>
              </p:ext>
            </p:extLst>
          </p:nvPr>
        </p:nvGraphicFramePr>
        <p:xfrm>
          <a:off x="60959" y="496690"/>
          <a:ext cx="12070080" cy="5434965"/>
        </p:xfrm>
        <a:graphic>
          <a:graphicData uri="http://schemas.openxmlformats.org/drawingml/2006/table">
            <a:tbl>
              <a:tblPr>
                <a:tableStyleId>{5C22544A-7EE6-4342-B048-85BDC9FD1C3A}</a:tableStyleId>
              </a:tblPr>
              <a:tblGrid>
                <a:gridCol w="2011680">
                  <a:extLst>
                    <a:ext uri="{9D8B030D-6E8A-4147-A177-3AD203B41FA5}">
                      <a16:colId xmlns:a16="http://schemas.microsoft.com/office/drawing/2014/main" val="1527698024"/>
                    </a:ext>
                  </a:extLst>
                </a:gridCol>
                <a:gridCol w="2011680">
                  <a:extLst>
                    <a:ext uri="{9D8B030D-6E8A-4147-A177-3AD203B41FA5}">
                      <a16:colId xmlns:a16="http://schemas.microsoft.com/office/drawing/2014/main" val="981461329"/>
                    </a:ext>
                  </a:extLst>
                </a:gridCol>
                <a:gridCol w="2011680">
                  <a:extLst>
                    <a:ext uri="{9D8B030D-6E8A-4147-A177-3AD203B41FA5}">
                      <a16:colId xmlns:a16="http://schemas.microsoft.com/office/drawing/2014/main" val="869567115"/>
                    </a:ext>
                  </a:extLst>
                </a:gridCol>
                <a:gridCol w="2011680">
                  <a:extLst>
                    <a:ext uri="{9D8B030D-6E8A-4147-A177-3AD203B41FA5}">
                      <a16:colId xmlns:a16="http://schemas.microsoft.com/office/drawing/2014/main" val="3912531583"/>
                    </a:ext>
                  </a:extLst>
                </a:gridCol>
                <a:gridCol w="2011680">
                  <a:extLst>
                    <a:ext uri="{9D8B030D-6E8A-4147-A177-3AD203B41FA5}">
                      <a16:colId xmlns:a16="http://schemas.microsoft.com/office/drawing/2014/main" val="121345241"/>
                    </a:ext>
                  </a:extLst>
                </a:gridCol>
                <a:gridCol w="2011680">
                  <a:extLst>
                    <a:ext uri="{9D8B030D-6E8A-4147-A177-3AD203B41FA5}">
                      <a16:colId xmlns:a16="http://schemas.microsoft.com/office/drawing/2014/main" val="1360194235"/>
                    </a:ext>
                  </a:extLst>
                </a:gridCol>
              </a:tblGrid>
              <a:tr h="274320">
                <a:tc>
                  <a:txBody>
                    <a:bodyPr/>
                    <a:lstStyle/>
                    <a:p>
                      <a:pPr marL="0" algn="ctr" defTabSz="914400" rtl="0" eaLnBrk="1" fontAlgn="ctr" latinLnBrk="0" hangingPunct="1"/>
                      <a:r>
                        <a:rPr lang="en-US" sz="2000" b="1" i="0" u="none" strike="noStrike" kern="1200" dirty="0">
                          <a:solidFill>
                            <a:schemeClr val="accent4"/>
                          </a:solidFill>
                          <a:effectLst/>
                          <a:latin typeface="+mn-lt"/>
                          <a:ea typeface="+mn-ea"/>
                          <a:cs typeface="+mn-cs"/>
                        </a:rPr>
                        <a:t>PRODUCT LINES</a:t>
                      </a:r>
                      <a:endParaRPr lang="en-US" sz="1800" b="1" i="0" u="none" strike="noStrike" kern="1200" dirty="0">
                        <a:solidFill>
                          <a:schemeClr val="accent4"/>
                        </a:solidFill>
                        <a:effectLst/>
                        <a:latin typeface="+mn-lt"/>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sz="1800" b="0" i="0" u="none" strike="noStrike" kern="1200" dirty="0">
                        <a:solidFill>
                          <a:srgbClr val="FFFFFF"/>
                        </a:solidFill>
                        <a:effectLst/>
                        <a:latin typeface="+mn-lt"/>
                        <a:ea typeface="+mn-ea"/>
                        <a:cs typeface="+mn-cs"/>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rgbClr val="000000"/>
                        </a:solidFill>
                        <a:effectLst/>
                        <a:latin typeface="+mn-lt"/>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rgbClr val="000000"/>
                        </a:solidFill>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rgbClr val="000000"/>
                        </a:solidFill>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rgbClr val="000000"/>
                        </a:solidFill>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0198614"/>
                  </a:ext>
                </a:extLst>
              </a:tr>
              <a:tr h="640080">
                <a:tc>
                  <a:txBody>
                    <a:bodyPr/>
                    <a:lstStyle/>
                    <a:p>
                      <a:pPr marL="0" algn="ctr" defTabSz="914400" rtl="0" eaLnBrk="1" fontAlgn="ctr" latinLnBrk="0" hangingPunct="1"/>
                      <a:r>
                        <a:rPr lang="en-US" sz="1800" b="0" i="0" u="none" strike="noStrike" kern="1200" dirty="0">
                          <a:solidFill>
                            <a:schemeClr val="tx1"/>
                          </a:solidFill>
                          <a:effectLst/>
                          <a:latin typeface="+mn-lt"/>
                          <a:ea typeface="+mn-ea"/>
                          <a:cs typeface="+mn-cs"/>
                        </a:rPr>
                        <a:t>PROCESS IMPROVEMENT</a:t>
                      </a: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b="0" i="0" u="none" strike="noStrike" kern="1200" dirty="0">
                          <a:solidFill>
                            <a:schemeClr val="tx1">
                              <a:lumMod val="95000"/>
                              <a:lumOff val="5000"/>
                            </a:schemeClr>
                          </a:solidFill>
                          <a:effectLst/>
                          <a:latin typeface="+mn-lt"/>
                          <a:ea typeface="+mn-ea"/>
                          <a:cs typeface="+mn-cs"/>
                        </a:rPr>
                        <a:t>Talent Recruitment</a:t>
                      </a:r>
                    </a:p>
                    <a:p>
                      <a:pPr marL="0" algn="ctr" defTabSz="914400" rtl="0" eaLnBrk="1" fontAlgn="ctr" latinLnBrk="0" hangingPunct="1"/>
                      <a:r>
                        <a:rPr lang="en-US" sz="1800" b="0" i="0" u="none" strike="noStrike" kern="1200" dirty="0">
                          <a:solidFill>
                            <a:schemeClr val="tx1">
                              <a:lumMod val="95000"/>
                              <a:lumOff val="5000"/>
                            </a:schemeClr>
                          </a:solidFill>
                          <a:effectLst/>
                          <a:latin typeface="+mn-lt"/>
                          <a:ea typeface="+mn-ea"/>
                          <a:cs typeface="+mn-cs"/>
                        </a:rPr>
                        <a:t>Initiative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1800" b="0" i="0" u="none" strike="noStrike" dirty="0">
                          <a:solidFill>
                            <a:schemeClr val="tx1">
                              <a:lumMod val="95000"/>
                              <a:lumOff val="5000"/>
                            </a:schemeClr>
                          </a:solidFill>
                          <a:effectLst/>
                          <a:latin typeface="+mn-lt"/>
                        </a:rPr>
                        <a:t> Development Services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93742"/>
                  </a:ext>
                </a:extLst>
              </a:tr>
              <a:tr h="640080">
                <a:tc>
                  <a:txBody>
                    <a:bodyPr/>
                    <a:lstStyle/>
                    <a:p>
                      <a:pPr algn="ctr" fontAlgn="ctr"/>
                      <a:r>
                        <a:rPr lang="en-US" sz="1800" b="0" i="0" u="none" strike="noStrike" dirty="0">
                          <a:solidFill>
                            <a:schemeClr val="tx1"/>
                          </a:solidFill>
                          <a:effectLst/>
                          <a:latin typeface="+mn-lt"/>
                        </a:rPr>
                        <a:t>DIGITAL FRONT DOOR</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tx1">
                              <a:lumMod val="95000"/>
                              <a:lumOff val="5000"/>
                            </a:schemeClr>
                          </a:solidFill>
                          <a:effectLst/>
                          <a:latin typeface="+mn-lt"/>
                        </a:rPr>
                        <a:t>My San Jose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1800" b="0" i="0" u="none" strike="noStrike" dirty="0">
                          <a:solidFill>
                            <a:schemeClr val="tx1">
                              <a:lumMod val="95000"/>
                              <a:lumOff val="5000"/>
                            </a:schemeClr>
                          </a:solidFill>
                          <a:effectLst/>
                          <a:latin typeface="+mn-lt"/>
                        </a:rPr>
                        <a:t>Website Upgrade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5357"/>
                  </a:ext>
                </a:extLst>
              </a:tr>
              <a:tr h="640080">
                <a:tc>
                  <a:txBody>
                    <a:bodyPr/>
                    <a:lstStyle/>
                    <a:p>
                      <a:pPr algn="ctr" fontAlgn="ctr"/>
                      <a:r>
                        <a:rPr lang="en-US" sz="1800" b="0" i="0" u="none" strike="noStrike" dirty="0">
                          <a:solidFill>
                            <a:schemeClr val="tx1"/>
                          </a:solidFill>
                          <a:effectLst/>
                          <a:latin typeface="+mn-lt"/>
                        </a:rPr>
                        <a:t>SMART CITY INFRASTRUCTURE</a:t>
                      </a: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tx1">
                              <a:lumMod val="95000"/>
                              <a:lumOff val="5000"/>
                            </a:schemeClr>
                          </a:solidFill>
                          <a:effectLst/>
                          <a:latin typeface="+mn-lt"/>
                        </a:rPr>
                        <a:t>Broadband &amp; Digital Inclusion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1800" b="0" i="0" u="none" strike="noStrike" dirty="0">
                          <a:solidFill>
                            <a:schemeClr val="tx1">
                              <a:lumMod val="95000"/>
                              <a:lumOff val="5000"/>
                            </a:schemeClr>
                          </a:solidFill>
                          <a:effectLst/>
                          <a:latin typeface="+mn-lt"/>
                        </a:rPr>
                        <a:t>LED streetlights/ </a:t>
                      </a:r>
                      <a:r>
                        <a:rPr lang="en-US" sz="1800" b="0" i="0" u="none" strike="noStrike" dirty="0" err="1">
                          <a:solidFill>
                            <a:schemeClr val="tx1">
                              <a:lumMod val="95000"/>
                              <a:lumOff val="5000"/>
                            </a:schemeClr>
                          </a:solidFill>
                          <a:effectLst/>
                          <a:latin typeface="+mn-lt"/>
                        </a:rPr>
                        <a:t>anyCOMM</a:t>
                      </a:r>
                      <a:r>
                        <a:rPr lang="en-US" sz="1800" b="0" i="0" u="none" strike="noStrike" dirty="0">
                          <a:solidFill>
                            <a:schemeClr val="tx1">
                              <a:lumMod val="95000"/>
                              <a:lumOff val="5000"/>
                            </a:schemeClr>
                          </a:solidFill>
                          <a:effectLst/>
                          <a:latin typeface="+mn-lt"/>
                        </a:rPr>
                        <a:t> pilot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dirty="0" err="1">
                          <a:solidFill>
                            <a:schemeClr val="tx1">
                              <a:lumMod val="95000"/>
                              <a:lumOff val="5000"/>
                            </a:schemeClr>
                          </a:solidFill>
                          <a:effectLst/>
                          <a:latin typeface="+mn-lt"/>
                        </a:rPr>
                        <a:t>IoT</a:t>
                      </a:r>
                      <a:r>
                        <a:rPr lang="en-US" sz="1800" b="0" i="0" u="none" strike="noStrike" dirty="0">
                          <a:solidFill>
                            <a:schemeClr val="tx1">
                              <a:lumMod val="95000"/>
                              <a:lumOff val="5000"/>
                            </a:schemeClr>
                          </a:solidFill>
                          <a:effectLst/>
                          <a:latin typeface="+mn-lt"/>
                        </a:rPr>
                        <a:t> Strategy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ABAB"/>
                    </a:solid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bg1"/>
                        </a:solidFill>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1786413"/>
                  </a:ext>
                </a:extLst>
              </a:tr>
              <a:tr h="64008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chemeClr val="tx1"/>
                          </a:solidFill>
                          <a:effectLst/>
                          <a:latin typeface="+mn-lt"/>
                        </a:rPr>
                        <a:t>DEMO PROJECTS</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tx1">
                              <a:lumMod val="95000"/>
                              <a:lumOff val="5000"/>
                            </a:schemeClr>
                          </a:solidFill>
                          <a:effectLst/>
                          <a:latin typeface="+mn-lt"/>
                        </a:rPr>
                        <a:t>Facebook </a:t>
                      </a:r>
                      <a:r>
                        <a:rPr lang="en-US" sz="1800" b="0" i="0" u="none" strike="noStrike" dirty="0" err="1">
                          <a:solidFill>
                            <a:schemeClr val="tx1">
                              <a:lumMod val="95000"/>
                              <a:lumOff val="5000"/>
                            </a:schemeClr>
                          </a:solidFill>
                          <a:effectLst/>
                          <a:latin typeface="+mn-lt"/>
                        </a:rPr>
                        <a:t>Terragraph</a:t>
                      </a:r>
                      <a:r>
                        <a:rPr lang="en-US" sz="1800" b="0" i="0" u="none" strike="noStrike" dirty="0">
                          <a:solidFill>
                            <a:schemeClr val="tx1">
                              <a:lumMod val="95000"/>
                              <a:lumOff val="5000"/>
                            </a:schemeClr>
                          </a:solidFill>
                          <a:effectLst/>
                          <a:latin typeface="+mn-lt"/>
                        </a:rPr>
                        <a:t> </a:t>
                      </a:r>
                      <a:r>
                        <a:rPr lang="en-US" sz="1800" b="0" i="0" u="none" strike="noStrike" dirty="0" err="1">
                          <a:solidFill>
                            <a:schemeClr val="tx1">
                              <a:lumMod val="95000"/>
                              <a:lumOff val="5000"/>
                            </a:schemeClr>
                          </a:solidFill>
                          <a:effectLst/>
                          <a:latin typeface="+mn-lt"/>
                        </a:rPr>
                        <a:t>WiFi</a:t>
                      </a:r>
                      <a:endParaRPr lang="en-US" sz="1800" b="0" i="0" u="none" strike="noStrike" dirty="0">
                        <a:solidFill>
                          <a:schemeClr val="tx1">
                            <a:lumMod val="95000"/>
                            <a:lumOff val="5000"/>
                          </a:schemeClr>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US" sz="1800" b="0" i="0" u="none" strike="noStrike" dirty="0">
                          <a:solidFill>
                            <a:schemeClr val="tx1">
                              <a:lumMod val="95000"/>
                              <a:lumOff val="5000"/>
                            </a:schemeClr>
                          </a:solidFill>
                          <a:effectLst/>
                          <a:latin typeface="+mn-lt"/>
                        </a:rPr>
                        <a:t>Eastside Union HSD </a:t>
                      </a:r>
                      <a:r>
                        <a:rPr lang="en-US" sz="1800" b="0" i="0" u="none" strike="noStrike" dirty="0" err="1">
                          <a:solidFill>
                            <a:schemeClr val="tx1">
                              <a:lumMod val="95000"/>
                              <a:lumOff val="5000"/>
                            </a:schemeClr>
                          </a:solidFill>
                          <a:effectLst/>
                          <a:latin typeface="+mn-lt"/>
                        </a:rPr>
                        <a:t>WiFI</a:t>
                      </a:r>
                      <a:endParaRPr lang="en-US" sz="1800" b="0" i="0" u="none" strike="noStrike" dirty="0">
                        <a:solidFill>
                          <a:schemeClr val="tx1">
                            <a:lumMod val="95000"/>
                            <a:lumOff val="5000"/>
                          </a:schemeClr>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US" sz="1800" b="0" i="0" u="none" strike="noStrike" dirty="0">
                          <a:solidFill>
                            <a:schemeClr val="bg1"/>
                          </a:solidFill>
                          <a:effectLst/>
                          <a:latin typeface="+mn-lt"/>
                        </a:rPr>
                        <a:t>Silver Spring Networks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ctr"/>
                      <a:r>
                        <a:rPr lang="en-US" sz="1800" b="0" i="0" u="none" strike="noStrike" dirty="0">
                          <a:solidFill>
                            <a:schemeClr val="bg1"/>
                          </a:solidFill>
                          <a:effectLst/>
                          <a:latin typeface="+mn-lt"/>
                        </a:rPr>
                        <a:t>Demonstration Policy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361283"/>
                  </a:ext>
                </a:extLst>
              </a:tr>
              <a:tr h="640080">
                <a:tc>
                  <a:txBody>
                    <a:bodyPr/>
                    <a:lstStyle/>
                    <a:p>
                      <a:pPr algn="ctr" fontAlgn="ctr"/>
                      <a:r>
                        <a:rPr lang="en-US" sz="1800" b="0" i="0" u="none" strike="noStrike" dirty="0">
                          <a:solidFill>
                            <a:schemeClr val="tx1"/>
                          </a:solidFill>
                          <a:effectLst/>
                          <a:latin typeface="+mn-lt"/>
                        </a:rPr>
                        <a:t>IT BRILLIANT AT </a:t>
                      </a:r>
                      <a:br>
                        <a:rPr lang="en-US" sz="1800" b="0" i="0" u="none" strike="noStrike" dirty="0">
                          <a:solidFill>
                            <a:schemeClr val="tx1"/>
                          </a:solidFill>
                          <a:effectLst/>
                          <a:latin typeface="+mn-lt"/>
                        </a:rPr>
                      </a:br>
                      <a:r>
                        <a:rPr lang="en-US" sz="1800" b="0" i="0" u="none" strike="noStrike" dirty="0">
                          <a:solidFill>
                            <a:schemeClr val="tx1"/>
                          </a:solidFill>
                          <a:effectLst/>
                          <a:latin typeface="+mn-lt"/>
                        </a:rPr>
                        <a:t>THE BASICS</a:t>
                      </a: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tx1">
                              <a:lumMod val="95000"/>
                              <a:lumOff val="5000"/>
                            </a:schemeClr>
                          </a:solidFill>
                          <a:effectLst/>
                          <a:latin typeface="+mn-lt"/>
                        </a:rPr>
                        <a:t>Open Data Architecture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1800" b="0" i="0" u="none" strike="noStrike" dirty="0">
                          <a:solidFill>
                            <a:schemeClr val="tx1">
                              <a:lumMod val="95000"/>
                              <a:lumOff val="5000"/>
                            </a:schemeClr>
                          </a:solidFill>
                          <a:effectLst/>
                          <a:latin typeface="+mn-lt"/>
                        </a:rPr>
                        <a:t>Business Process Automation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chemeClr val="bg1"/>
                          </a:solidFill>
                          <a:effectLst/>
                          <a:latin typeface="+mn-lt"/>
                        </a:rPr>
                        <a:t>Business Tax System</a:t>
                      </a:r>
                      <a:endParaRPr lang="en-US" sz="1800"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kern="1200" dirty="0">
                          <a:solidFill>
                            <a:schemeClr val="tx1">
                              <a:lumMod val="95000"/>
                              <a:lumOff val="5000"/>
                            </a:schemeClr>
                          </a:solidFill>
                          <a:effectLst/>
                          <a:latin typeface="+mn-lt"/>
                          <a:ea typeface="+mn-ea"/>
                          <a:cs typeface="+mn-cs"/>
                        </a:rPr>
                        <a:t>Integrated Permitting System</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dirty="0"/>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090546"/>
                  </a:ext>
                </a:extLst>
              </a:tr>
              <a:tr h="640080">
                <a:tc>
                  <a:txBody>
                    <a:bodyPr/>
                    <a:lstStyle/>
                    <a:p>
                      <a:pPr algn="ctr" fontAlgn="ctr"/>
                      <a:r>
                        <a:rPr lang="en-US" sz="1800" b="0" i="0" u="none" strike="noStrike" dirty="0">
                          <a:solidFill>
                            <a:schemeClr val="tx1"/>
                          </a:solidFill>
                          <a:effectLst/>
                          <a:latin typeface="+mn-lt"/>
                        </a:rPr>
                        <a:t>TRANSPORTATION</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tx1">
                              <a:lumMod val="95000"/>
                              <a:lumOff val="5000"/>
                            </a:schemeClr>
                          </a:solidFill>
                          <a:effectLst/>
                          <a:latin typeface="+mn-lt"/>
                        </a:rPr>
                        <a:t>Autonomous Vehicle RFI</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1800" b="0" i="0" u="none" strike="noStrike" dirty="0">
                          <a:solidFill>
                            <a:schemeClr val="tx1">
                              <a:lumMod val="95000"/>
                              <a:lumOff val="5000"/>
                            </a:schemeClr>
                          </a:solidFill>
                          <a:effectLst/>
                          <a:latin typeface="+mn-lt"/>
                        </a:rPr>
                        <a:t>Transportation Events Tracking</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1800" b="0" i="0" u="none" strike="noStrike" dirty="0">
                          <a:solidFill>
                            <a:schemeClr val="tx1">
                              <a:lumMod val="95000"/>
                              <a:lumOff val="5000"/>
                            </a:schemeClr>
                          </a:solidFill>
                          <a:effectLst/>
                          <a:latin typeface="+mn-lt"/>
                        </a:rPr>
                        <a:t>Radar Sensor Module Strategy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chemeClr val="tx1">
                              <a:lumMod val="95000"/>
                              <a:lumOff val="5000"/>
                            </a:schemeClr>
                          </a:solidFill>
                          <a:effectLst/>
                          <a:latin typeface="+mn-lt"/>
                        </a:rPr>
                        <a:t>Vehicle Fleet Telematics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3334"/>
                  </a:ext>
                </a:extLst>
              </a:tr>
              <a:tr h="640080">
                <a:tc>
                  <a:txBody>
                    <a:bodyPr/>
                    <a:lstStyle/>
                    <a:p>
                      <a:pPr algn="ctr" fontAlgn="ctr"/>
                      <a:r>
                        <a:rPr lang="en-US" sz="1800" b="0" i="0" u="none" strike="noStrike" dirty="0">
                          <a:solidFill>
                            <a:schemeClr val="tx1"/>
                          </a:solidFill>
                          <a:effectLst/>
                          <a:latin typeface="+mn-lt"/>
                        </a:rPr>
                        <a:t>SAFE CITY</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tx1">
                              <a:lumMod val="95000"/>
                              <a:lumOff val="5000"/>
                            </a:schemeClr>
                          </a:solidFill>
                          <a:effectLst/>
                          <a:latin typeface="+mn-lt"/>
                        </a:rPr>
                        <a:t>Safe City Strategy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US" sz="1800" b="0" i="0" u="none" strike="noStrike" dirty="0">
                          <a:solidFill>
                            <a:schemeClr val="tx1">
                              <a:lumMod val="95000"/>
                              <a:lumOff val="5000"/>
                            </a:schemeClr>
                          </a:solidFill>
                          <a:effectLst/>
                          <a:latin typeface="+mn-lt"/>
                        </a:rPr>
                        <a:t>Emergency </a:t>
                      </a:r>
                      <a:r>
                        <a:rPr lang="en-US" sz="1800" b="0" i="0" u="none" strike="noStrike" dirty="0" err="1">
                          <a:solidFill>
                            <a:schemeClr val="tx1">
                              <a:lumMod val="95000"/>
                              <a:lumOff val="5000"/>
                            </a:schemeClr>
                          </a:solidFill>
                          <a:effectLst/>
                          <a:latin typeface="+mn-lt"/>
                        </a:rPr>
                        <a:t>Mgmt</a:t>
                      </a:r>
                      <a:r>
                        <a:rPr lang="en-US" sz="1800" b="0" i="0" u="none" strike="noStrike" dirty="0">
                          <a:solidFill>
                            <a:schemeClr val="tx1">
                              <a:lumMod val="95000"/>
                              <a:lumOff val="5000"/>
                            </a:schemeClr>
                          </a:solidFill>
                          <a:effectLst/>
                          <a:latin typeface="+mn-lt"/>
                        </a:rPr>
                        <a:t> Tech/Data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ABAB"/>
                    </a:solid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1044417"/>
                  </a:ext>
                </a:extLst>
              </a:tr>
              <a:tr h="640080">
                <a:tc>
                  <a:txBody>
                    <a:bodyPr/>
                    <a:lstStyle/>
                    <a:p>
                      <a:pPr algn="ctr" fontAlgn="ctr"/>
                      <a:r>
                        <a:rPr lang="en-US" sz="1800" b="0" i="0" u="none" strike="noStrike" dirty="0">
                          <a:solidFill>
                            <a:schemeClr val="tx1"/>
                          </a:solidFill>
                          <a:effectLst/>
                          <a:latin typeface="+mn-lt"/>
                        </a:rPr>
                        <a:t>INNOVATION SUPPORT</a:t>
                      </a: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tx1">
                              <a:lumMod val="95000"/>
                              <a:lumOff val="5000"/>
                            </a:schemeClr>
                          </a:solidFill>
                          <a:effectLst/>
                          <a:latin typeface="+mn-lt"/>
                        </a:rPr>
                        <a:t>Innovation Bootcamp</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endParaRPr lang="en-US" sz="1800" b="0" i="0" u="none" strike="noStrike" dirty="0">
                        <a:solidFill>
                          <a:schemeClr val="bg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sz="1800" b="0" i="0" u="none" strike="noStrike" dirty="0">
                          <a:solidFill>
                            <a:schemeClr val="bg1"/>
                          </a:solidFill>
                          <a:effectLst/>
                          <a:latin typeface="+mn-lt"/>
                        </a:rPr>
                        <a:t> </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5435441"/>
                  </a:ext>
                </a:extLst>
              </a:tr>
            </a:tbl>
          </a:graphicData>
        </a:graphic>
      </p:graphicFrame>
      <p:sp>
        <p:nvSpPr>
          <p:cNvPr id="13" name="Title 1"/>
          <p:cNvSpPr>
            <a:spLocks noGrp="1"/>
          </p:cNvSpPr>
          <p:nvPr>
            <p:ph type="title"/>
          </p:nvPr>
        </p:nvSpPr>
        <p:spPr>
          <a:xfrm>
            <a:off x="4803773" y="276228"/>
            <a:ext cx="7223127" cy="1317622"/>
          </a:xfrm>
        </p:spPr>
        <p:txBody>
          <a:bodyPr>
            <a:normAutofit/>
          </a:bodyPr>
          <a:lstStyle/>
          <a:p>
            <a:pPr algn="r"/>
            <a:r>
              <a:rPr lang="en-US" dirty="0"/>
              <a:t>Innovation </a:t>
            </a:r>
            <a:br>
              <a:rPr lang="en-US" dirty="0"/>
            </a:br>
            <a:r>
              <a:rPr lang="en-US" dirty="0"/>
              <a:t>Roadmap Projects</a:t>
            </a:r>
          </a:p>
        </p:txBody>
      </p:sp>
      <p:graphicFrame>
        <p:nvGraphicFramePr>
          <p:cNvPr id="2" name="Table 1"/>
          <p:cNvGraphicFramePr>
            <a:graphicFrameLocks noGrp="1"/>
          </p:cNvGraphicFramePr>
          <p:nvPr>
            <p:extLst>
              <p:ext uri="{D42A27DB-BD31-4B8C-83A1-F6EECF244321}">
                <p14:modId xmlns:p14="http://schemas.microsoft.com/office/powerpoint/2010/main" val="1529814083"/>
              </p:ext>
            </p:extLst>
          </p:nvPr>
        </p:nvGraphicFramePr>
        <p:xfrm>
          <a:off x="8415336" y="5689202"/>
          <a:ext cx="3721100" cy="1097280"/>
        </p:xfrm>
        <a:graphic>
          <a:graphicData uri="http://schemas.openxmlformats.org/drawingml/2006/table">
            <a:tbl>
              <a:tblPr>
                <a:tableStyleId>{5C22544A-7EE6-4342-B048-85BDC9FD1C3A}</a:tableStyleId>
              </a:tblPr>
              <a:tblGrid>
                <a:gridCol w="989020">
                  <a:extLst>
                    <a:ext uri="{9D8B030D-6E8A-4147-A177-3AD203B41FA5}">
                      <a16:colId xmlns:a16="http://schemas.microsoft.com/office/drawing/2014/main" val="2401350767"/>
                    </a:ext>
                  </a:extLst>
                </a:gridCol>
                <a:gridCol w="2732080">
                  <a:extLst>
                    <a:ext uri="{9D8B030D-6E8A-4147-A177-3AD203B41FA5}">
                      <a16:colId xmlns:a16="http://schemas.microsoft.com/office/drawing/2014/main" val="3535599485"/>
                    </a:ext>
                  </a:extLst>
                </a:gridCol>
              </a:tblGrid>
              <a:tr h="274320">
                <a:tc>
                  <a:txBody>
                    <a:bodyPr/>
                    <a:lstStyle/>
                    <a:p>
                      <a:pPr algn="ctr"/>
                      <a:r>
                        <a:rPr lang="en-US" sz="1800" dirty="0">
                          <a:solidFill>
                            <a:schemeClr val="tx1">
                              <a:lumMod val="95000"/>
                              <a:lumOff val="5000"/>
                            </a:schemeClr>
                          </a:solidFill>
                        </a:rPr>
                        <a:t>45%</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tc>
                  <a:txBody>
                    <a:bodyPr/>
                    <a:lstStyle/>
                    <a:p>
                      <a:r>
                        <a:rPr lang="en-US" sz="1800" dirty="0">
                          <a:solidFill>
                            <a:schemeClr val="tx1"/>
                          </a:solidFill>
                        </a:rPr>
                        <a:t> No unmanageable issues</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3038592"/>
                  </a:ext>
                </a:extLst>
              </a:tr>
              <a:tr h="274320">
                <a:tc>
                  <a:txBody>
                    <a:bodyPr/>
                    <a:lstStyle/>
                    <a:p>
                      <a:pPr algn="ctr"/>
                      <a:r>
                        <a:rPr lang="en-US" sz="1800" dirty="0">
                          <a:solidFill>
                            <a:schemeClr val="tx1">
                              <a:lumMod val="95000"/>
                              <a:lumOff val="5000"/>
                            </a:schemeClr>
                          </a:solidFill>
                        </a:rPr>
                        <a:t>23%</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sz="1800" dirty="0">
                          <a:solidFill>
                            <a:schemeClr val="tx1"/>
                          </a:solidFill>
                        </a:rPr>
                        <a:t> Minor issues</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812562"/>
                  </a:ext>
                </a:extLst>
              </a:tr>
              <a:tr h="274320">
                <a:tc>
                  <a:txBody>
                    <a:bodyPr/>
                    <a:lstStyle/>
                    <a:p>
                      <a:pPr algn="ctr"/>
                      <a:r>
                        <a:rPr lang="en-US" sz="1800" dirty="0">
                          <a:solidFill>
                            <a:schemeClr val="tx1">
                              <a:lumMod val="95000"/>
                              <a:lumOff val="5000"/>
                            </a:schemeClr>
                          </a:solidFill>
                        </a:rPr>
                        <a:t>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r>
                        <a:rPr lang="en-US" sz="1800" dirty="0">
                          <a:solidFill>
                            <a:schemeClr val="tx1"/>
                          </a:solidFill>
                        </a:rPr>
                        <a:t> Significant issues</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9481777"/>
                  </a:ext>
                </a:extLst>
              </a:tr>
              <a:tr h="274320">
                <a:tc>
                  <a:txBody>
                    <a:bodyPr/>
                    <a:lstStyle/>
                    <a:p>
                      <a:pPr algn="ctr"/>
                      <a:r>
                        <a:rPr lang="en-US" sz="1800" dirty="0">
                          <a:solidFill>
                            <a:schemeClr val="bg1"/>
                          </a:solidFill>
                        </a:rPr>
                        <a:t>14%</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solidFill>
                  </a:tcPr>
                </a:tc>
                <a:tc>
                  <a:txBody>
                    <a:bodyPr/>
                    <a:lstStyle/>
                    <a:p>
                      <a:r>
                        <a:rPr lang="en-US" sz="1800" dirty="0">
                          <a:solidFill>
                            <a:schemeClr val="tx1"/>
                          </a:solidFill>
                        </a:rPr>
                        <a:t> Major issues, at risk</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0468951"/>
                  </a:ext>
                </a:extLst>
              </a:tr>
            </a:tbl>
          </a:graphicData>
        </a:graphic>
      </p:graphicFrame>
    </p:spTree>
    <p:extLst>
      <p:ext uri="{BB962C8B-B14F-4D97-AF65-F5344CB8AC3E}">
        <p14:creationId xmlns:p14="http://schemas.microsoft.com/office/powerpoint/2010/main" val="4073436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p:cNvPicPr preferRelativeResize="0"/>
          <p:nvPr/>
        </p:nvPicPr>
        <p:blipFill rotWithShape="1">
          <a:blip r:embed="rId3">
            <a:alphaModFix/>
          </a:blip>
          <a:srcRect l="8" r="15382"/>
          <a:stretch/>
        </p:blipFill>
        <p:spPr>
          <a:xfrm>
            <a:off x="0" y="1"/>
            <a:ext cx="12191997" cy="6857999"/>
          </a:xfrm>
          <a:prstGeom prst="rect">
            <a:avLst/>
          </a:prstGeom>
          <a:noFill/>
          <a:ln>
            <a:noFill/>
          </a:ln>
        </p:spPr>
      </p:pic>
      <p:sp>
        <p:nvSpPr>
          <p:cNvPr id="60" name="Shape 60"/>
          <p:cNvSpPr txBox="1"/>
          <p:nvPr/>
        </p:nvSpPr>
        <p:spPr>
          <a:xfrm>
            <a:off x="118500" y="5089989"/>
            <a:ext cx="3397200" cy="1725200"/>
          </a:xfrm>
          <a:prstGeom prst="rect">
            <a:avLst/>
          </a:prstGeom>
          <a:noFill/>
          <a:ln>
            <a:noFill/>
          </a:ln>
        </p:spPr>
        <p:txBody>
          <a:bodyPr lIns="121900" tIns="121900" rIns="121900" bIns="121900" anchor="ctr" anchorCtr="0">
            <a:noAutofit/>
          </a:bodyPr>
          <a:lstStyle/>
          <a:p>
            <a:r>
              <a:rPr lang="en" sz="4000" b="1">
                <a:solidFill>
                  <a:srgbClr val="111111"/>
                </a:solidFill>
              </a:rPr>
              <a:t>1,027,000</a:t>
            </a:r>
          </a:p>
          <a:p>
            <a:r>
              <a:rPr lang="en" sz="2400">
                <a:solidFill>
                  <a:srgbClr val="111111"/>
                </a:solidFill>
              </a:rPr>
              <a:t>people</a:t>
            </a:r>
          </a:p>
        </p:txBody>
      </p:sp>
      <p:sp>
        <p:nvSpPr>
          <p:cNvPr id="61" name="Shape 61"/>
          <p:cNvSpPr txBox="1"/>
          <p:nvPr/>
        </p:nvSpPr>
        <p:spPr>
          <a:xfrm>
            <a:off x="82700" y="4206527"/>
            <a:ext cx="3397200" cy="1014399"/>
          </a:xfrm>
          <a:prstGeom prst="rect">
            <a:avLst/>
          </a:prstGeom>
          <a:noFill/>
          <a:ln>
            <a:noFill/>
          </a:ln>
        </p:spPr>
        <p:txBody>
          <a:bodyPr lIns="121900" tIns="121900" rIns="121900" bIns="121900" anchor="ctr" anchorCtr="0">
            <a:noAutofit/>
          </a:bodyPr>
          <a:lstStyle/>
          <a:p>
            <a:r>
              <a:rPr lang="en" sz="4000" b="1">
                <a:solidFill>
                  <a:srgbClr val="111111"/>
                </a:solidFill>
              </a:rPr>
              <a:t>180</a:t>
            </a:r>
            <a:r>
              <a:rPr lang="en" sz="4000">
                <a:solidFill>
                  <a:srgbClr val="111111"/>
                </a:solidFill>
              </a:rPr>
              <a:t> </a:t>
            </a:r>
          </a:p>
          <a:p>
            <a:r>
              <a:rPr lang="en" sz="2400">
                <a:solidFill>
                  <a:srgbClr val="111111"/>
                </a:solidFill>
              </a:rPr>
              <a:t>square miles</a:t>
            </a:r>
          </a:p>
        </p:txBody>
      </p:sp>
      <p:sp>
        <p:nvSpPr>
          <p:cNvPr id="62" name="Shape 62"/>
          <p:cNvSpPr txBox="1"/>
          <p:nvPr/>
        </p:nvSpPr>
        <p:spPr>
          <a:xfrm>
            <a:off x="6051667" y="4553131"/>
            <a:ext cx="2471200" cy="524400"/>
          </a:xfrm>
          <a:prstGeom prst="rect">
            <a:avLst/>
          </a:prstGeom>
          <a:noFill/>
          <a:ln>
            <a:noFill/>
          </a:ln>
        </p:spPr>
        <p:txBody>
          <a:bodyPr lIns="121900" tIns="121900" rIns="121900" bIns="121900" anchor="ctr" anchorCtr="0">
            <a:noAutofit/>
          </a:bodyPr>
          <a:lstStyle/>
          <a:p>
            <a:r>
              <a:rPr lang="en" sz="2400">
                <a:solidFill>
                  <a:srgbClr val="111111"/>
                </a:solidFill>
              </a:rPr>
              <a:t>Founded 1777</a:t>
            </a:r>
          </a:p>
        </p:txBody>
      </p:sp>
      <p:sp>
        <p:nvSpPr>
          <p:cNvPr id="63" name="Shape 63"/>
          <p:cNvSpPr txBox="1"/>
          <p:nvPr/>
        </p:nvSpPr>
        <p:spPr>
          <a:xfrm>
            <a:off x="5353833" y="4026967"/>
            <a:ext cx="2884400" cy="699600"/>
          </a:xfrm>
          <a:prstGeom prst="rect">
            <a:avLst/>
          </a:prstGeom>
          <a:noFill/>
          <a:ln>
            <a:noFill/>
          </a:ln>
        </p:spPr>
        <p:txBody>
          <a:bodyPr lIns="121900" tIns="121900" rIns="121900" bIns="121900" anchor="ctr" anchorCtr="0">
            <a:noAutofit/>
          </a:bodyPr>
          <a:lstStyle/>
          <a:p>
            <a:r>
              <a:rPr lang="en" sz="4000" b="1">
                <a:solidFill>
                  <a:srgbClr val="111111"/>
                </a:solidFill>
              </a:rPr>
              <a:t>San Jos</a:t>
            </a:r>
            <a:r>
              <a:rPr lang="en" sz="4000" b="1">
                <a:solidFill>
                  <a:schemeClr val="dk1"/>
                </a:solidFill>
              </a:rPr>
              <a:t>é</a:t>
            </a:r>
          </a:p>
        </p:txBody>
      </p:sp>
    </p:spTree>
    <p:extLst>
      <p:ext uri="{BB962C8B-B14F-4D97-AF65-F5344CB8AC3E}">
        <p14:creationId xmlns:p14="http://schemas.microsoft.com/office/powerpoint/2010/main" val="332890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7688" y="796906"/>
            <a:ext cx="6161483" cy="410456"/>
          </a:xfrm>
        </p:spPr>
        <p:txBody>
          <a:bodyPr>
            <a:noAutofit/>
          </a:bodyPr>
          <a:lstStyle/>
          <a:p>
            <a:r>
              <a:rPr lang="en-US" sz="2000" dirty="0">
                <a:solidFill>
                  <a:schemeClr val="tx1"/>
                </a:solidFill>
              </a:rPr>
              <a:t>Broadband Strategy</a:t>
            </a:r>
            <a:br>
              <a:rPr lang="en-US" sz="2000" dirty="0">
                <a:solidFill>
                  <a:schemeClr val="tx1"/>
                </a:solidFill>
              </a:rPr>
            </a:br>
            <a:r>
              <a:rPr lang="en-US" sz="2000" dirty="0">
                <a:solidFill>
                  <a:schemeClr val="tx1"/>
                </a:solidFill>
              </a:rPr>
              <a:t>Current State – Broadband Summary</a:t>
            </a:r>
          </a:p>
        </p:txBody>
      </p:sp>
      <p:graphicFrame>
        <p:nvGraphicFramePr>
          <p:cNvPr id="5" name="Chart 4"/>
          <p:cNvGraphicFramePr>
            <a:graphicFrameLocks/>
          </p:cNvGraphicFramePr>
          <p:nvPr>
            <p:extLst/>
          </p:nvPr>
        </p:nvGraphicFramePr>
        <p:xfrm>
          <a:off x="1912663" y="1834725"/>
          <a:ext cx="4434646" cy="39708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nvPr>
        </p:nvGraphicFramePr>
        <p:xfrm>
          <a:off x="6259243" y="1857899"/>
          <a:ext cx="3943482" cy="390064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817553" y="4565363"/>
            <a:ext cx="3394575" cy="86627"/>
          </a:xfrm>
          <a:prstGeom prst="rect">
            <a:avLst/>
          </a:prstGeom>
          <a:noFill/>
        </p:spPr>
        <p:txBody>
          <a:bodyPr wrap="square" lIns="0" tIns="0" rIns="0" bIns="0" rtlCol="0">
            <a:spAutoFit/>
          </a:bodyPr>
          <a:lstStyle/>
          <a:p>
            <a:r>
              <a:rPr lang="en-US" sz="563" b="1" kern="0" dirty="0">
                <a:solidFill>
                  <a:schemeClr val="bg1"/>
                </a:solidFill>
              </a:rPr>
              <a:t>Source: </a:t>
            </a:r>
            <a:r>
              <a:rPr lang="en-US" sz="563" kern="0" dirty="0">
                <a:solidFill>
                  <a:schemeClr val="bg1"/>
                </a:solidFill>
              </a:rPr>
              <a:t>Akamai and speedtest.net</a:t>
            </a:r>
          </a:p>
        </p:txBody>
      </p:sp>
      <p:sp>
        <p:nvSpPr>
          <p:cNvPr id="10" name="Rectangle 9"/>
          <p:cNvSpPr/>
          <p:nvPr/>
        </p:nvSpPr>
        <p:spPr>
          <a:xfrm>
            <a:off x="2145086" y="5841056"/>
            <a:ext cx="8229617" cy="410837"/>
          </a:xfrm>
          <a:prstGeom prst="rect">
            <a:avLst/>
          </a:prstGeom>
          <a:solidFill>
            <a:schemeClr val="accent3">
              <a:lumMod val="40000"/>
              <a:lumOff val="60000"/>
            </a:schemeClr>
          </a:solidFill>
          <a:ln w="6350">
            <a:solidFill>
              <a:srgbClr val="004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kern="0" dirty="0">
                <a:solidFill>
                  <a:schemeClr val="tx1"/>
                </a:solidFill>
                <a:latin typeface="Georgia" panose="02040502050405020303" pitchFamily="18" charset="0"/>
                <a:cs typeface="Arial" panose="020B0604020202020204" pitchFamily="34" charset="0"/>
              </a:rPr>
              <a:t>San Jose’s broadband significantly lags our peers</a:t>
            </a:r>
          </a:p>
        </p:txBody>
      </p:sp>
    </p:spTree>
    <p:extLst>
      <p:ext uri="{BB962C8B-B14F-4D97-AF65-F5344CB8AC3E}">
        <p14:creationId xmlns:p14="http://schemas.microsoft.com/office/powerpoint/2010/main" val="822523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9899" y="1620748"/>
            <a:ext cx="8216491" cy="830997"/>
          </a:xfrm>
          <a:prstGeom prst="rect">
            <a:avLst/>
          </a:prstGeom>
          <a:noFill/>
        </p:spPr>
        <p:txBody>
          <a:bodyPr wrap="square" rtlCol="0">
            <a:spAutoFit/>
          </a:bodyPr>
          <a:lstStyle/>
          <a:p>
            <a:pPr marL="160735" indent="-160735">
              <a:buFont typeface="Arial" panose="020B0604020202020204" pitchFamily="34" charset="0"/>
              <a:buChar char="•"/>
            </a:pPr>
            <a:r>
              <a:rPr lang="en-US" sz="1600" kern="0" dirty="0">
                <a:solidFill>
                  <a:sysClr val="windowText" lastClr="000000"/>
                </a:solidFill>
                <a:latin typeface="Georgia" panose="02040502050405020303" pitchFamily="18" charset="0"/>
                <a:cs typeface="Arial" panose="020B0604020202020204" pitchFamily="34" charset="0"/>
              </a:rPr>
              <a:t>High-quality fiber access confined to 2.7% of the City’s census tracts</a:t>
            </a:r>
            <a:endParaRPr lang="en-US" sz="1600" i="1" kern="0" dirty="0">
              <a:solidFill>
                <a:sysClr val="windowText" lastClr="000000"/>
              </a:solidFill>
              <a:latin typeface="Georgia" panose="02040502050405020303" pitchFamily="18" charset="0"/>
              <a:cs typeface="Arial" panose="020B0604020202020204" pitchFamily="34" charset="0"/>
            </a:endParaRPr>
          </a:p>
          <a:p>
            <a:pPr marL="160735" indent="-160735">
              <a:buFont typeface="Arial" panose="020B0604020202020204" pitchFamily="34" charset="0"/>
              <a:buChar char="•"/>
            </a:pPr>
            <a:r>
              <a:rPr lang="en-US" sz="1600" kern="0" dirty="0">
                <a:solidFill>
                  <a:sysClr val="windowText" lastClr="000000"/>
                </a:solidFill>
                <a:latin typeface="Georgia" panose="02040502050405020303" pitchFamily="18" charset="0"/>
                <a:cs typeface="Arial" panose="020B0604020202020204" pitchFamily="34" charset="0"/>
              </a:rPr>
              <a:t>Slow mobile and wireline access is widespread</a:t>
            </a:r>
          </a:p>
          <a:p>
            <a:pPr marL="160735" indent="-160735">
              <a:buFont typeface="Arial" panose="020B0604020202020204" pitchFamily="34" charset="0"/>
              <a:buChar char="•"/>
            </a:pPr>
            <a:r>
              <a:rPr lang="en-US" sz="1600" kern="0" dirty="0">
                <a:solidFill>
                  <a:sysClr val="windowText" lastClr="000000"/>
                </a:solidFill>
                <a:latin typeface="Georgia" panose="02040502050405020303" pitchFamily="18" charset="0"/>
                <a:cs typeface="Arial" panose="020B0604020202020204" pitchFamily="34" charset="0"/>
              </a:rPr>
              <a:t>City is not strongly influencing the market</a:t>
            </a:r>
          </a:p>
        </p:txBody>
      </p:sp>
      <p:sp>
        <p:nvSpPr>
          <p:cNvPr id="5" name="Rectangle 4"/>
          <p:cNvSpPr/>
          <p:nvPr/>
        </p:nvSpPr>
        <p:spPr>
          <a:xfrm>
            <a:off x="2203312" y="6076225"/>
            <a:ext cx="7394826" cy="376466"/>
          </a:xfrm>
          <a:prstGeom prst="rect">
            <a:avLst/>
          </a:prstGeom>
          <a:solidFill>
            <a:schemeClr val="accent3">
              <a:lumMod val="40000"/>
              <a:lumOff val="60000"/>
            </a:schemeClr>
          </a:solidFill>
          <a:ln w="6350">
            <a:solidFill>
              <a:srgbClr val="004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kern="0" dirty="0">
                <a:solidFill>
                  <a:schemeClr val="tx1"/>
                </a:solidFill>
                <a:latin typeface="Georgia" panose="02040502050405020303" pitchFamily="18" charset="0"/>
                <a:cs typeface="Arial" panose="020B0604020202020204" pitchFamily="34" charset="0"/>
              </a:rPr>
              <a:t>Without City engagement this market dynamic will not change</a:t>
            </a:r>
          </a:p>
        </p:txBody>
      </p:sp>
      <p:sp>
        <p:nvSpPr>
          <p:cNvPr id="6" name="TextBox 5"/>
          <p:cNvSpPr txBox="1"/>
          <p:nvPr/>
        </p:nvSpPr>
        <p:spPr>
          <a:xfrm>
            <a:off x="2129898" y="2682805"/>
            <a:ext cx="2111904" cy="196208"/>
          </a:xfrm>
          <a:prstGeom prst="rect">
            <a:avLst/>
          </a:prstGeom>
          <a:noFill/>
        </p:spPr>
        <p:txBody>
          <a:bodyPr wrap="square" rtlCol="0">
            <a:spAutoFit/>
          </a:bodyPr>
          <a:lstStyle/>
          <a:p>
            <a:r>
              <a:rPr lang="en-US" sz="675" i="1" kern="0" dirty="0">
                <a:solidFill>
                  <a:schemeClr val="bg1"/>
                </a:solidFill>
                <a:latin typeface="+mj-lt"/>
              </a:rPr>
              <a:t>Wireline residential fiber access as of mid-2016</a:t>
            </a:r>
          </a:p>
        </p:txBody>
      </p:sp>
      <p:pic>
        <p:nvPicPr>
          <p:cNvPr id="7" name="Picture 6"/>
          <p:cNvPicPr>
            <a:picLocks noChangeAspect="1"/>
          </p:cNvPicPr>
          <p:nvPr/>
        </p:nvPicPr>
        <p:blipFill rotWithShape="1">
          <a:blip r:embed="rId2"/>
          <a:srcRect l="3983" t="939" r="2296"/>
          <a:stretch/>
        </p:blipFill>
        <p:spPr>
          <a:xfrm>
            <a:off x="6190972" y="2667732"/>
            <a:ext cx="3407167" cy="2856146"/>
          </a:xfrm>
          <a:prstGeom prst="rect">
            <a:avLst/>
          </a:prstGeom>
          <a:ln>
            <a:solidFill>
              <a:srgbClr val="00457C"/>
            </a:solidFill>
          </a:ln>
        </p:spPr>
      </p:pic>
      <p:sp>
        <p:nvSpPr>
          <p:cNvPr id="9" name="Rectangle 8"/>
          <p:cNvSpPr/>
          <p:nvPr/>
        </p:nvSpPr>
        <p:spPr>
          <a:xfrm>
            <a:off x="6297761" y="5745927"/>
            <a:ext cx="200777" cy="82529"/>
          </a:xfrm>
          <a:prstGeom prst="rect">
            <a:avLst/>
          </a:prstGeom>
          <a:solidFill>
            <a:srgbClr val="D79F9D"/>
          </a:solidFill>
          <a:ln>
            <a:solidFill>
              <a:srgbClr val="D79F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kern="0" dirty="0">
              <a:solidFill>
                <a:schemeClr val="tx1"/>
              </a:solidFill>
              <a:latin typeface="Arial" panose="020B0604020202020204" pitchFamily="34" charset="0"/>
              <a:cs typeface="Arial" panose="020B0604020202020204" pitchFamily="34" charset="0"/>
            </a:endParaRPr>
          </a:p>
        </p:txBody>
      </p:sp>
      <p:sp>
        <p:nvSpPr>
          <p:cNvPr id="10" name="Rectangle 9"/>
          <p:cNvSpPr/>
          <p:nvPr/>
        </p:nvSpPr>
        <p:spPr>
          <a:xfrm>
            <a:off x="7483642" y="5744687"/>
            <a:ext cx="200777" cy="82529"/>
          </a:xfrm>
          <a:prstGeom prst="rect">
            <a:avLst/>
          </a:prstGeom>
          <a:solidFill>
            <a:srgbClr val="F6F677"/>
          </a:solidFill>
          <a:ln>
            <a:solidFill>
              <a:srgbClr val="F6F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kern="0" dirty="0">
              <a:solidFill>
                <a:schemeClr val="tx1"/>
              </a:solidFill>
              <a:latin typeface="Arial" panose="020B0604020202020204" pitchFamily="34" charset="0"/>
              <a:cs typeface="Arial" panose="020B0604020202020204" pitchFamily="34" charset="0"/>
            </a:endParaRPr>
          </a:p>
        </p:txBody>
      </p:sp>
      <p:sp>
        <p:nvSpPr>
          <p:cNvPr id="11" name="Rectangle 10"/>
          <p:cNvSpPr/>
          <p:nvPr/>
        </p:nvSpPr>
        <p:spPr>
          <a:xfrm>
            <a:off x="8639998" y="5746378"/>
            <a:ext cx="200777" cy="82529"/>
          </a:xfrm>
          <a:prstGeom prst="rect">
            <a:avLst/>
          </a:prstGeom>
          <a:solidFill>
            <a:srgbClr val="F5C59D"/>
          </a:solidFill>
          <a:ln>
            <a:solidFill>
              <a:srgbClr val="F5C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kern="0" dirty="0">
              <a:solidFill>
                <a:schemeClr val="tx1"/>
              </a:solidFill>
              <a:latin typeface="Arial" panose="020B0604020202020204" pitchFamily="34" charset="0"/>
              <a:cs typeface="Arial" panose="020B0604020202020204" pitchFamily="34" charset="0"/>
            </a:endParaRPr>
          </a:p>
        </p:txBody>
      </p:sp>
      <p:sp>
        <p:nvSpPr>
          <p:cNvPr id="12" name="TextBox 11"/>
          <p:cNvSpPr txBox="1"/>
          <p:nvPr/>
        </p:nvSpPr>
        <p:spPr>
          <a:xfrm>
            <a:off x="6480051" y="5719016"/>
            <a:ext cx="781699" cy="230832"/>
          </a:xfrm>
          <a:prstGeom prst="rect">
            <a:avLst/>
          </a:prstGeom>
          <a:noFill/>
        </p:spPr>
        <p:txBody>
          <a:bodyPr wrap="square" rtlCol="0">
            <a:spAutoFit/>
          </a:bodyPr>
          <a:lstStyle/>
          <a:p>
            <a:r>
              <a:rPr lang="en-US" sz="900" b="1" kern="0" dirty="0">
                <a:solidFill>
                  <a:sysClr val="windowText" lastClr="000000"/>
                </a:solidFill>
                <a:latin typeface="Arial" panose="020B0604020202020204" pitchFamily="34" charset="0"/>
                <a:cs typeface="Arial" panose="020B0604020202020204" pitchFamily="34" charset="0"/>
              </a:rPr>
              <a:t>0 - 9 mbps</a:t>
            </a:r>
          </a:p>
        </p:txBody>
      </p:sp>
      <p:sp>
        <p:nvSpPr>
          <p:cNvPr id="13" name="TextBox 12"/>
          <p:cNvSpPr txBox="1"/>
          <p:nvPr/>
        </p:nvSpPr>
        <p:spPr>
          <a:xfrm>
            <a:off x="7664780" y="5720791"/>
            <a:ext cx="1061058" cy="230832"/>
          </a:xfrm>
          <a:prstGeom prst="rect">
            <a:avLst/>
          </a:prstGeom>
          <a:noFill/>
        </p:spPr>
        <p:txBody>
          <a:bodyPr wrap="square" rtlCol="0">
            <a:spAutoFit/>
          </a:bodyPr>
          <a:lstStyle/>
          <a:p>
            <a:r>
              <a:rPr lang="en-US" sz="900" b="1" kern="0" dirty="0">
                <a:solidFill>
                  <a:sysClr val="windowText" lastClr="000000"/>
                </a:solidFill>
                <a:latin typeface="Arial" panose="020B0604020202020204" pitchFamily="34" charset="0"/>
                <a:cs typeface="Arial" panose="020B0604020202020204" pitchFamily="34" charset="0"/>
              </a:rPr>
              <a:t>10 - 19 mbps</a:t>
            </a:r>
          </a:p>
        </p:txBody>
      </p:sp>
      <p:sp>
        <p:nvSpPr>
          <p:cNvPr id="14" name="TextBox 13"/>
          <p:cNvSpPr txBox="1"/>
          <p:nvPr/>
        </p:nvSpPr>
        <p:spPr>
          <a:xfrm>
            <a:off x="8840714" y="5719016"/>
            <a:ext cx="995597" cy="230832"/>
          </a:xfrm>
          <a:prstGeom prst="rect">
            <a:avLst/>
          </a:prstGeom>
          <a:noFill/>
        </p:spPr>
        <p:txBody>
          <a:bodyPr wrap="square" rtlCol="0">
            <a:spAutoFit/>
          </a:bodyPr>
          <a:lstStyle/>
          <a:p>
            <a:r>
              <a:rPr lang="en-US" sz="900" b="1" kern="0" dirty="0">
                <a:solidFill>
                  <a:sysClr val="windowText" lastClr="000000"/>
                </a:solidFill>
                <a:latin typeface="Arial" panose="020B0604020202020204" pitchFamily="34" charset="0"/>
                <a:cs typeface="Arial" panose="020B0604020202020204" pitchFamily="34" charset="0"/>
              </a:rPr>
              <a:t>20 - 49 mbps</a:t>
            </a:r>
          </a:p>
        </p:txBody>
      </p:sp>
      <p:grpSp>
        <p:nvGrpSpPr>
          <p:cNvPr id="16" name="Group 15"/>
          <p:cNvGrpSpPr/>
          <p:nvPr/>
        </p:nvGrpSpPr>
        <p:grpSpPr>
          <a:xfrm>
            <a:off x="2275087" y="5627875"/>
            <a:ext cx="3760517" cy="328913"/>
            <a:chOff x="560941" y="5922662"/>
            <a:chExt cx="6000089" cy="584732"/>
          </a:xfrm>
        </p:grpSpPr>
        <p:grpSp>
          <p:nvGrpSpPr>
            <p:cNvPr id="17" name="Group 16"/>
            <p:cNvGrpSpPr/>
            <p:nvPr/>
          </p:nvGrpSpPr>
          <p:grpSpPr>
            <a:xfrm>
              <a:off x="560941" y="5986566"/>
              <a:ext cx="3664065" cy="276870"/>
              <a:chOff x="3783244" y="5777223"/>
              <a:chExt cx="3664065" cy="276870"/>
            </a:xfrm>
          </p:grpSpPr>
          <p:grpSp>
            <p:nvGrpSpPr>
              <p:cNvPr id="21" name="Group 20"/>
              <p:cNvGrpSpPr/>
              <p:nvPr/>
            </p:nvGrpSpPr>
            <p:grpSpPr>
              <a:xfrm>
                <a:off x="3783244" y="5777225"/>
                <a:ext cx="1431167" cy="221317"/>
                <a:chOff x="3342669" y="5777225"/>
                <a:chExt cx="1431167" cy="221317"/>
              </a:xfrm>
            </p:grpSpPr>
            <p:sp>
              <p:nvSpPr>
                <p:cNvPr id="25" name="Shape 127"/>
                <p:cNvSpPr/>
                <p:nvPr/>
              </p:nvSpPr>
              <p:spPr>
                <a:xfrm>
                  <a:off x="3342669" y="5806518"/>
                  <a:ext cx="192024" cy="192024"/>
                </a:xfrm>
                <a:prstGeom prst="rect">
                  <a:avLst/>
                </a:prstGeom>
                <a:solidFill>
                  <a:srgbClr val="F9A5E9"/>
                </a:solidFill>
                <a:ln w="25400" cap="flat" cmpd="sng">
                  <a:noFill/>
                  <a:prstDash val="solid"/>
                  <a:round/>
                  <a:headEnd type="none" w="med" len="med"/>
                  <a:tailEnd type="none" w="med" len="med"/>
                </a:ln>
              </p:spPr>
              <p:txBody>
                <a:bodyPr lIns="51427" tIns="25706" rIns="51427" bIns="25706" anchor="ctr" anchorCtr="0">
                  <a:noAutofit/>
                </a:bodyPr>
                <a:lstStyle/>
                <a:p>
                  <a:pPr algn="ctr">
                    <a:buClr>
                      <a:srgbClr val="000000"/>
                    </a:buClr>
                  </a:pPr>
                  <a:endParaRPr sz="788" kern="0" dirty="0">
                    <a:solidFill>
                      <a:sysClr val="windowText" lastClr="000000"/>
                    </a:solidFill>
                    <a:latin typeface="Arial" panose="020B0604020202020204" pitchFamily="34" charset="0"/>
                    <a:cs typeface="Arial" panose="020B0604020202020204" pitchFamily="34" charset="0"/>
                  </a:endParaRPr>
                </a:p>
              </p:txBody>
            </p:sp>
            <p:sp>
              <p:nvSpPr>
                <p:cNvPr id="26" name="Shape 129"/>
                <p:cNvSpPr txBox="1"/>
                <p:nvPr/>
              </p:nvSpPr>
              <p:spPr>
                <a:xfrm>
                  <a:off x="3534694" y="5777225"/>
                  <a:ext cx="1239142" cy="178474"/>
                </a:xfrm>
                <a:prstGeom prst="rect">
                  <a:avLst/>
                </a:prstGeom>
                <a:noFill/>
                <a:ln>
                  <a:noFill/>
                </a:ln>
              </p:spPr>
              <p:txBody>
                <a:bodyPr lIns="51427" tIns="25706" rIns="51427" bIns="25706" anchor="t" anchorCtr="0">
                  <a:noAutofit/>
                </a:bodyPr>
                <a:lstStyle/>
                <a:p>
                  <a:pPr>
                    <a:buClr>
                      <a:srgbClr val="000000"/>
                    </a:buClr>
                    <a:buSzPct val="25000"/>
                  </a:pPr>
                  <a:r>
                    <a:rPr lang="en-US" sz="1000" b="1" kern="0" dirty="0">
                      <a:solidFill>
                        <a:sysClr val="windowText" lastClr="000000"/>
                      </a:solidFill>
                      <a:latin typeface="Arial" panose="020B0604020202020204" pitchFamily="34" charset="0"/>
                      <a:cs typeface="Arial" panose="020B0604020202020204" pitchFamily="34" charset="0"/>
                    </a:rPr>
                    <a:t>Absence</a:t>
                  </a:r>
                  <a:endParaRPr lang="en-US" sz="700" b="1" kern="0" dirty="0">
                    <a:solidFill>
                      <a:sysClr val="windowText" lastClr="000000"/>
                    </a:solidFill>
                    <a:latin typeface="Arial" panose="020B0604020202020204" pitchFamily="34" charset="0"/>
                    <a:cs typeface="Arial" panose="020B0604020202020204" pitchFamily="34" charset="0"/>
                  </a:endParaRPr>
                </a:p>
              </p:txBody>
            </p:sp>
          </p:grpSp>
          <p:grpSp>
            <p:nvGrpSpPr>
              <p:cNvPr id="22" name="Group 21"/>
              <p:cNvGrpSpPr/>
              <p:nvPr/>
            </p:nvGrpSpPr>
            <p:grpSpPr>
              <a:xfrm>
                <a:off x="5608886" y="5777223"/>
                <a:ext cx="1838423" cy="276870"/>
                <a:chOff x="5427830" y="5777223"/>
                <a:chExt cx="1838423" cy="276870"/>
              </a:xfrm>
            </p:grpSpPr>
            <p:sp>
              <p:nvSpPr>
                <p:cNvPr id="23" name="Shape 129"/>
                <p:cNvSpPr txBox="1"/>
                <p:nvPr/>
              </p:nvSpPr>
              <p:spPr>
                <a:xfrm>
                  <a:off x="5619864" y="5777223"/>
                  <a:ext cx="1646389" cy="276870"/>
                </a:xfrm>
                <a:prstGeom prst="rect">
                  <a:avLst/>
                </a:prstGeom>
                <a:noFill/>
                <a:ln>
                  <a:noFill/>
                </a:ln>
              </p:spPr>
              <p:txBody>
                <a:bodyPr lIns="51427" tIns="25706" rIns="51427" bIns="25706" anchor="t" anchorCtr="0">
                  <a:noAutofit/>
                </a:bodyPr>
                <a:lstStyle/>
                <a:p>
                  <a:pPr>
                    <a:buClr>
                      <a:srgbClr val="000000"/>
                    </a:buClr>
                    <a:buSzPct val="25000"/>
                  </a:pPr>
                  <a:r>
                    <a:rPr lang="en-US" sz="1000" b="1" kern="0" dirty="0">
                      <a:solidFill>
                        <a:sysClr val="windowText" lastClr="000000"/>
                      </a:solidFill>
                      <a:latin typeface="Arial" panose="020B0604020202020204" pitchFamily="34" charset="0"/>
                      <a:cs typeface="Arial" panose="020B0604020202020204" pitchFamily="34" charset="0"/>
                    </a:rPr>
                    <a:t>Presence</a:t>
                  </a:r>
                </a:p>
              </p:txBody>
            </p:sp>
            <p:sp>
              <p:nvSpPr>
                <p:cNvPr id="24" name="Shape 127"/>
                <p:cNvSpPr/>
                <p:nvPr/>
              </p:nvSpPr>
              <p:spPr>
                <a:xfrm>
                  <a:off x="5427830" y="5806519"/>
                  <a:ext cx="192025" cy="192024"/>
                </a:xfrm>
                <a:prstGeom prst="rect">
                  <a:avLst/>
                </a:prstGeom>
                <a:solidFill>
                  <a:srgbClr val="79ED59"/>
                </a:solidFill>
                <a:ln w="25400" cap="flat" cmpd="sng">
                  <a:noFill/>
                  <a:prstDash val="solid"/>
                  <a:round/>
                  <a:headEnd type="none" w="med" len="med"/>
                  <a:tailEnd type="none" w="med" len="med"/>
                </a:ln>
              </p:spPr>
              <p:txBody>
                <a:bodyPr lIns="51427" tIns="25706" rIns="51427" bIns="25706" anchor="ctr" anchorCtr="0">
                  <a:noAutofit/>
                </a:bodyPr>
                <a:lstStyle/>
                <a:p>
                  <a:pPr algn="ctr">
                    <a:buClr>
                      <a:srgbClr val="000000"/>
                    </a:buClr>
                  </a:pPr>
                  <a:endParaRPr sz="900" kern="0" dirty="0">
                    <a:solidFill>
                      <a:sysClr val="windowText" lastClr="000000"/>
                    </a:solidFill>
                    <a:latin typeface="Arial" panose="020B0604020202020204" pitchFamily="34" charset="0"/>
                    <a:cs typeface="Arial" panose="020B0604020202020204" pitchFamily="34" charset="0"/>
                  </a:endParaRPr>
                </a:p>
              </p:txBody>
            </p:sp>
          </p:grpSp>
        </p:grpSp>
        <p:grpSp>
          <p:nvGrpSpPr>
            <p:cNvPr id="18" name="Group 17"/>
            <p:cNvGrpSpPr/>
            <p:nvPr/>
          </p:nvGrpSpPr>
          <p:grpSpPr>
            <a:xfrm>
              <a:off x="3997501" y="5922662"/>
              <a:ext cx="2563529" cy="584732"/>
              <a:chOff x="3997501" y="5922662"/>
              <a:chExt cx="2563529" cy="584732"/>
            </a:xfrm>
          </p:grpSpPr>
          <p:sp>
            <p:nvSpPr>
              <p:cNvPr id="19" name="Oval 18"/>
              <p:cNvSpPr/>
              <p:nvPr/>
            </p:nvSpPr>
            <p:spPr>
              <a:xfrm>
                <a:off x="3997501" y="5950034"/>
                <a:ext cx="508342" cy="3134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kern="0" dirty="0">
                  <a:solidFill>
                    <a:schemeClr val="tx1"/>
                  </a:solidFill>
                  <a:latin typeface="Arial" panose="020B0604020202020204" pitchFamily="34" charset="0"/>
                  <a:cs typeface="Arial" panose="020B0604020202020204" pitchFamily="34" charset="0"/>
                </a:endParaRPr>
              </a:p>
            </p:txBody>
          </p:sp>
          <p:sp>
            <p:nvSpPr>
              <p:cNvPr id="20" name="Shape 129"/>
              <p:cNvSpPr txBox="1"/>
              <p:nvPr/>
            </p:nvSpPr>
            <p:spPr>
              <a:xfrm>
                <a:off x="4818784" y="5922662"/>
                <a:ext cx="1742246" cy="584732"/>
              </a:xfrm>
              <a:prstGeom prst="rect">
                <a:avLst/>
              </a:prstGeom>
              <a:noFill/>
              <a:ln>
                <a:noFill/>
              </a:ln>
            </p:spPr>
            <p:txBody>
              <a:bodyPr wrap="square" lIns="51427" tIns="25706" rIns="51427" bIns="25706" anchor="t" anchorCtr="0">
                <a:spAutoFit/>
              </a:bodyPr>
              <a:lstStyle/>
              <a:p>
                <a:pPr>
                  <a:buClr>
                    <a:srgbClr val="000000"/>
                  </a:buClr>
                  <a:buSzPct val="25000"/>
                </a:pPr>
                <a:r>
                  <a:rPr lang="en-US" sz="900" b="1" kern="0" dirty="0">
                    <a:solidFill>
                      <a:sysClr val="windowText" lastClr="000000"/>
                    </a:solidFill>
                    <a:latin typeface="Arial" panose="020B0604020202020204" pitchFamily="34" charset="0"/>
                    <a:cs typeface="Arial" panose="020B0604020202020204" pitchFamily="34" charset="0"/>
                  </a:rPr>
                  <a:t>Area of high median income</a:t>
                </a:r>
              </a:p>
            </p:txBody>
          </p:sp>
        </p:grpSp>
      </p:grpSp>
      <p:sp>
        <p:nvSpPr>
          <p:cNvPr id="27" name="TextBox 26"/>
          <p:cNvSpPr txBox="1"/>
          <p:nvPr/>
        </p:nvSpPr>
        <p:spPr>
          <a:xfrm>
            <a:off x="2237656" y="5950165"/>
            <a:ext cx="4663913" cy="69250"/>
          </a:xfrm>
          <a:prstGeom prst="rect">
            <a:avLst/>
          </a:prstGeom>
          <a:noFill/>
        </p:spPr>
        <p:txBody>
          <a:bodyPr wrap="square" lIns="0" tIns="0" rIns="0" bIns="0" rtlCol="0">
            <a:spAutoFit/>
          </a:bodyPr>
          <a:lstStyle/>
          <a:p>
            <a:pPr>
              <a:defRPr/>
            </a:pPr>
            <a:r>
              <a:rPr lang="en-US" sz="450" b="1" kern="0" dirty="0">
                <a:solidFill>
                  <a:sysClr val="windowText" lastClr="000000"/>
                </a:solidFill>
                <a:latin typeface="Arial" panose="020B0604020202020204" pitchFamily="34" charset="0"/>
                <a:ea typeface="Georgia" charset="0"/>
                <a:cs typeface="Arial" panose="020B0604020202020204" pitchFamily="34" charset="0"/>
              </a:rPr>
              <a:t>Source:</a:t>
            </a:r>
            <a:r>
              <a:rPr lang="en-US" sz="450" kern="0" dirty="0">
                <a:solidFill>
                  <a:sysClr val="windowText" lastClr="000000"/>
                </a:solidFill>
                <a:latin typeface="Arial" panose="020B0604020202020204" pitchFamily="34" charset="0"/>
                <a:ea typeface="Georgia" charset="0"/>
                <a:cs typeface="Arial" panose="020B0604020202020204" pitchFamily="34" charset="0"/>
              </a:rPr>
              <a:t> FCC 477 including residential and commercial  broadband</a:t>
            </a:r>
          </a:p>
        </p:txBody>
      </p:sp>
      <p:sp>
        <p:nvSpPr>
          <p:cNvPr id="3" name="TextBox 2"/>
          <p:cNvSpPr txBox="1"/>
          <p:nvPr/>
        </p:nvSpPr>
        <p:spPr>
          <a:xfrm>
            <a:off x="2269140" y="2520193"/>
            <a:ext cx="2198093" cy="161583"/>
          </a:xfrm>
          <a:prstGeom prst="rect">
            <a:avLst/>
          </a:prstGeom>
          <a:noFill/>
        </p:spPr>
        <p:txBody>
          <a:bodyPr wrap="square" lIns="0" tIns="0" rIns="0" bIns="0" rtlCol="0">
            <a:spAutoFit/>
          </a:bodyPr>
          <a:lstStyle/>
          <a:p>
            <a:r>
              <a:rPr lang="en-US" sz="1050" i="1" kern="0" dirty="0">
                <a:solidFill>
                  <a:sysClr val="windowText" lastClr="000000"/>
                </a:solidFill>
              </a:rPr>
              <a:t>Fiber build-out vs. median income</a:t>
            </a:r>
          </a:p>
        </p:txBody>
      </p:sp>
      <p:sp>
        <p:nvSpPr>
          <p:cNvPr id="36" name="TextBox 35"/>
          <p:cNvSpPr txBox="1"/>
          <p:nvPr/>
        </p:nvSpPr>
        <p:spPr>
          <a:xfrm>
            <a:off x="6717381" y="2495031"/>
            <a:ext cx="2351555" cy="161583"/>
          </a:xfrm>
          <a:prstGeom prst="rect">
            <a:avLst/>
          </a:prstGeom>
          <a:noFill/>
        </p:spPr>
        <p:txBody>
          <a:bodyPr wrap="square" lIns="0" tIns="0" rIns="0" bIns="0" rtlCol="0">
            <a:spAutoFit/>
          </a:bodyPr>
          <a:lstStyle/>
          <a:p>
            <a:r>
              <a:rPr lang="en-US" sz="1050" i="1" kern="0" dirty="0">
                <a:solidFill>
                  <a:sysClr val="windowText" lastClr="000000"/>
                </a:solidFill>
              </a:rPr>
              <a:t>User-reported mobile download speeds</a:t>
            </a:r>
          </a:p>
        </p:txBody>
      </p:sp>
      <p:pic>
        <p:nvPicPr>
          <p:cNvPr id="38" name="Picture 37"/>
          <p:cNvPicPr>
            <a:picLocks noChangeAspect="1"/>
          </p:cNvPicPr>
          <p:nvPr/>
        </p:nvPicPr>
        <p:blipFill>
          <a:blip r:embed="rId3"/>
          <a:stretch>
            <a:fillRect/>
          </a:stretch>
        </p:blipFill>
        <p:spPr>
          <a:xfrm>
            <a:off x="2220404" y="2674723"/>
            <a:ext cx="3522435" cy="2842167"/>
          </a:xfrm>
          <a:prstGeom prst="rect">
            <a:avLst/>
          </a:prstGeom>
        </p:spPr>
      </p:pic>
      <p:sp>
        <p:nvSpPr>
          <p:cNvPr id="8" name="Title 7"/>
          <p:cNvSpPr>
            <a:spLocks noGrp="1"/>
          </p:cNvSpPr>
          <p:nvPr>
            <p:ph type="title"/>
          </p:nvPr>
        </p:nvSpPr>
        <p:spPr>
          <a:xfrm>
            <a:off x="2077221" y="786599"/>
            <a:ext cx="6161483" cy="800189"/>
          </a:xfrm>
        </p:spPr>
        <p:txBody>
          <a:bodyPr>
            <a:spAutoFit/>
          </a:bodyPr>
          <a:lstStyle/>
          <a:p>
            <a:r>
              <a:rPr lang="en-US" sz="2000" dirty="0"/>
              <a:t>Broadband Strategy</a:t>
            </a:r>
            <a:br>
              <a:rPr lang="en-US" sz="2000" dirty="0"/>
            </a:br>
            <a:r>
              <a:rPr lang="en-US" sz="2000" dirty="0"/>
              <a:t>Current State – Broadband Summary</a:t>
            </a:r>
          </a:p>
        </p:txBody>
      </p:sp>
    </p:spTree>
    <p:extLst>
      <p:ext uri="{BB962C8B-B14F-4D97-AF65-F5344CB8AC3E}">
        <p14:creationId xmlns:p14="http://schemas.microsoft.com/office/powerpoint/2010/main" val="1274832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177623" y="1783126"/>
            <a:ext cx="4782637" cy="3251813"/>
          </a:xfrm>
          <a:prstGeom prst="rect">
            <a:avLst/>
          </a:prstGeom>
          <a:ln>
            <a:solidFill>
              <a:schemeClr val="tx1"/>
            </a:solidFill>
          </a:ln>
        </p:spPr>
      </p:pic>
      <p:sp>
        <p:nvSpPr>
          <p:cNvPr id="2" name="Title 1"/>
          <p:cNvSpPr>
            <a:spLocks noGrp="1"/>
          </p:cNvSpPr>
          <p:nvPr>
            <p:ph type="title"/>
          </p:nvPr>
        </p:nvSpPr>
        <p:spPr>
          <a:xfrm>
            <a:off x="2067689" y="796578"/>
            <a:ext cx="8215310" cy="444500"/>
          </a:xfrm>
        </p:spPr>
        <p:txBody>
          <a:bodyPr/>
          <a:lstStyle/>
          <a:p>
            <a:r>
              <a:rPr lang="en-US" sz="2000" dirty="0"/>
              <a:t>Broadband Strategy</a:t>
            </a:r>
            <a:br>
              <a:rPr lang="en-US" sz="2000" dirty="0"/>
            </a:br>
            <a:r>
              <a:rPr lang="en-US" sz="2000" dirty="0"/>
              <a:t>Current state: Digital Inclusion</a:t>
            </a:r>
          </a:p>
        </p:txBody>
      </p:sp>
      <p:sp>
        <p:nvSpPr>
          <p:cNvPr id="14" name="TextBox 13"/>
          <p:cNvSpPr txBox="1"/>
          <p:nvPr/>
        </p:nvSpPr>
        <p:spPr>
          <a:xfrm>
            <a:off x="7124160" y="1679610"/>
            <a:ext cx="2879604" cy="2862322"/>
          </a:xfrm>
          <a:prstGeom prst="rect">
            <a:avLst/>
          </a:prstGeom>
          <a:noFill/>
        </p:spPr>
        <p:txBody>
          <a:bodyPr wrap="square" rtlCol="0">
            <a:spAutoFit/>
          </a:bodyPr>
          <a:lstStyle/>
          <a:p>
            <a:pPr marL="214313" indent="-214313">
              <a:buFont typeface="Arial" panose="020B0604020202020204" pitchFamily="34" charset="0"/>
              <a:buChar char="•"/>
            </a:pPr>
            <a:r>
              <a:rPr lang="en-US" sz="1200" kern="0" dirty="0">
                <a:solidFill>
                  <a:sysClr val="windowText" lastClr="000000"/>
                </a:solidFill>
              </a:rPr>
              <a:t>This analysis examined </a:t>
            </a:r>
            <a:r>
              <a:rPr lang="en-US" sz="1200" b="1" kern="0" dirty="0">
                <a:solidFill>
                  <a:sysClr val="windowText" lastClr="000000"/>
                </a:solidFill>
              </a:rPr>
              <a:t>the digitally-excluded areas of the City</a:t>
            </a:r>
            <a:r>
              <a:rPr lang="en-US" sz="1200" kern="0" dirty="0">
                <a:solidFill>
                  <a:sysClr val="windowText" lastClr="000000"/>
                </a:solidFill>
              </a:rPr>
              <a:t> by zooming in on “hotspots” of digitally-excluded residents</a:t>
            </a:r>
          </a:p>
          <a:p>
            <a:pPr marL="214313" indent="-214313">
              <a:buFont typeface="Arial" panose="020B0604020202020204" pitchFamily="34" charset="0"/>
              <a:buChar char="•"/>
            </a:pPr>
            <a:r>
              <a:rPr lang="en-US" sz="1200" kern="0" dirty="0">
                <a:solidFill>
                  <a:sysClr val="windowText" lastClr="000000"/>
                </a:solidFill>
              </a:rPr>
              <a:t>Our analysis generated </a:t>
            </a:r>
            <a:r>
              <a:rPr lang="en-US" sz="1200" b="1" kern="0" dirty="0">
                <a:solidFill>
                  <a:sysClr val="windowText" lastClr="000000"/>
                </a:solidFill>
              </a:rPr>
              <a:t>four zoomed-in neighborhoods</a:t>
            </a:r>
            <a:r>
              <a:rPr lang="en-US" sz="1200" kern="0" dirty="0">
                <a:solidFill>
                  <a:sysClr val="windowText" lastClr="000000"/>
                </a:solidFill>
              </a:rPr>
              <a:t>, as seen at left</a:t>
            </a:r>
          </a:p>
          <a:p>
            <a:pPr marL="214313" indent="-214313">
              <a:buFont typeface="Arial" panose="020B0604020202020204" pitchFamily="34" charset="0"/>
              <a:buChar char="•"/>
            </a:pPr>
            <a:r>
              <a:rPr lang="en-US" sz="1200" kern="0" dirty="0">
                <a:solidFill>
                  <a:sysClr val="windowText" lastClr="000000"/>
                </a:solidFill>
              </a:rPr>
              <a:t>The area of focus of ESUHSD is indeed a “high” priority area and nearby areas are candidates for free community Wi-FI</a:t>
            </a:r>
          </a:p>
          <a:p>
            <a:pPr marL="214313" indent="-214313">
              <a:buFont typeface="Arial" panose="020B0604020202020204" pitchFamily="34" charset="0"/>
              <a:buChar char="•"/>
            </a:pPr>
            <a:r>
              <a:rPr lang="en-US" sz="1200" kern="0" dirty="0">
                <a:solidFill>
                  <a:sysClr val="windowText" lastClr="000000"/>
                </a:solidFill>
              </a:rPr>
              <a:t>Several City buildings (libraries, community centers) exist in these areas that could </a:t>
            </a:r>
            <a:r>
              <a:rPr lang="en-US" sz="1200" b="1" kern="0" dirty="0">
                <a:solidFill>
                  <a:sysClr val="windowText" lastClr="000000"/>
                </a:solidFill>
              </a:rPr>
              <a:t>anchor City interventions</a:t>
            </a:r>
            <a:endParaRPr lang="en-US" sz="1200" kern="0" dirty="0">
              <a:solidFill>
                <a:sysClr val="windowText" lastClr="000000"/>
              </a:solidFill>
            </a:endParaRPr>
          </a:p>
        </p:txBody>
      </p:sp>
      <p:sp>
        <p:nvSpPr>
          <p:cNvPr id="6" name="Rectangle 5"/>
          <p:cNvSpPr/>
          <p:nvPr/>
        </p:nvSpPr>
        <p:spPr>
          <a:xfrm>
            <a:off x="2300362" y="5444835"/>
            <a:ext cx="7461865" cy="435011"/>
          </a:xfrm>
          <a:prstGeom prst="rect">
            <a:avLst/>
          </a:prstGeom>
          <a:solidFill>
            <a:schemeClr val="accent3">
              <a:lumMod val="40000"/>
              <a:lumOff val="60000"/>
            </a:schemeClr>
          </a:solidFill>
          <a:ln w="6350">
            <a:solidFill>
              <a:srgbClr val="004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kern="0" dirty="0">
                <a:solidFill>
                  <a:schemeClr val="tx1"/>
                </a:solidFill>
                <a:latin typeface="Georgia" panose="02040502050405020303" pitchFamily="18" charset="0"/>
                <a:cs typeface="Arial" panose="020B0604020202020204" pitchFamily="34" charset="0"/>
              </a:rPr>
              <a:t>San Jose’s primary digitally excluded (~10%) is low income Latinos with high school degrees or less living near downtown</a:t>
            </a:r>
          </a:p>
        </p:txBody>
      </p:sp>
      <p:sp>
        <p:nvSpPr>
          <p:cNvPr id="3" name="Oval 2"/>
          <p:cNvSpPr/>
          <p:nvPr/>
        </p:nvSpPr>
        <p:spPr>
          <a:xfrm>
            <a:off x="5052205" y="1906754"/>
            <a:ext cx="629728"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7" name="Oval 6"/>
          <p:cNvSpPr/>
          <p:nvPr/>
        </p:nvSpPr>
        <p:spPr>
          <a:xfrm>
            <a:off x="5976038" y="2212675"/>
            <a:ext cx="629728"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9" name="Oval 8"/>
          <p:cNvSpPr/>
          <p:nvPr/>
        </p:nvSpPr>
        <p:spPr>
          <a:xfrm>
            <a:off x="7310257" y="4569111"/>
            <a:ext cx="2081034"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kern="0" dirty="0">
                <a:solidFill>
                  <a:sysClr val="windowText" lastClr="000000"/>
                </a:solidFill>
              </a:rPr>
              <a:t>ESUHSD </a:t>
            </a:r>
            <a:r>
              <a:rPr lang="en-US" sz="1100" kern="0">
                <a:solidFill>
                  <a:sysClr val="windowText" lastClr="000000"/>
                </a:solidFill>
              </a:rPr>
              <a:t>Community Wi-Fi</a:t>
            </a:r>
            <a:endParaRPr lang="en-US" sz="1100" kern="0" dirty="0">
              <a:solidFill>
                <a:sysClr val="windowText" lastClr="000000"/>
              </a:solidFill>
            </a:endParaRPr>
          </a:p>
        </p:txBody>
      </p:sp>
    </p:spTree>
    <p:extLst>
      <p:ext uri="{BB962C8B-B14F-4D97-AF65-F5344CB8AC3E}">
        <p14:creationId xmlns:p14="http://schemas.microsoft.com/office/powerpoint/2010/main" val="980296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104" y="265437"/>
            <a:ext cx="8215310" cy="444500"/>
          </a:xfrm>
        </p:spPr>
        <p:txBody>
          <a:bodyPr/>
          <a:lstStyle/>
          <a:p>
            <a:r>
              <a:rPr lang="en-US" sz="2000" dirty="0"/>
              <a:t>Summary – ‘No Regrets’ Recommendations</a:t>
            </a:r>
          </a:p>
        </p:txBody>
      </p:sp>
      <p:graphicFrame>
        <p:nvGraphicFramePr>
          <p:cNvPr id="3" name="Table 2"/>
          <p:cNvGraphicFramePr>
            <a:graphicFrameLocks noGrp="1"/>
          </p:cNvGraphicFramePr>
          <p:nvPr>
            <p:extLst/>
          </p:nvPr>
        </p:nvGraphicFramePr>
        <p:xfrm>
          <a:off x="2084942" y="2087592"/>
          <a:ext cx="8215308" cy="4382481"/>
        </p:xfrm>
        <a:graphic>
          <a:graphicData uri="http://schemas.openxmlformats.org/drawingml/2006/table">
            <a:tbl>
              <a:tblPr firstRow="1" bandRow="1" bandCol="1">
                <a:tableStyleId>{F2DE63D5-997A-4646-A377-4702673A728D}</a:tableStyleId>
              </a:tblPr>
              <a:tblGrid>
                <a:gridCol w="2738436">
                  <a:extLst>
                    <a:ext uri="{9D8B030D-6E8A-4147-A177-3AD203B41FA5}">
                      <a16:colId xmlns:a16="http://schemas.microsoft.com/office/drawing/2014/main" val="20000"/>
                    </a:ext>
                  </a:extLst>
                </a:gridCol>
                <a:gridCol w="2738436">
                  <a:extLst>
                    <a:ext uri="{9D8B030D-6E8A-4147-A177-3AD203B41FA5}">
                      <a16:colId xmlns:a16="http://schemas.microsoft.com/office/drawing/2014/main" val="20001"/>
                    </a:ext>
                  </a:extLst>
                </a:gridCol>
                <a:gridCol w="2738436">
                  <a:extLst>
                    <a:ext uri="{9D8B030D-6E8A-4147-A177-3AD203B41FA5}">
                      <a16:colId xmlns:a16="http://schemas.microsoft.com/office/drawing/2014/main" val="20002"/>
                    </a:ext>
                  </a:extLst>
                </a:gridCol>
              </a:tblGrid>
              <a:tr h="313034">
                <a:tc>
                  <a:txBody>
                    <a:bodyPr/>
                    <a:lstStyle/>
                    <a:p>
                      <a:pPr algn="ctr"/>
                      <a:r>
                        <a:rPr lang="en-US" sz="1200" dirty="0"/>
                        <a:t>Staffing and</a:t>
                      </a:r>
                      <a:r>
                        <a:rPr lang="en-US" sz="1200" baseline="0" dirty="0"/>
                        <a:t> Leadership</a:t>
                      </a:r>
                      <a:endParaRPr lang="en-US" sz="1200" dirty="0"/>
                    </a:p>
                  </a:txBody>
                  <a:tcPr marL="68580" marR="68580" marT="34290" marB="34290">
                    <a:solidFill>
                      <a:srgbClr val="00457C"/>
                    </a:solidFill>
                  </a:tcPr>
                </a:tc>
                <a:tc>
                  <a:txBody>
                    <a:bodyPr/>
                    <a:lstStyle/>
                    <a:p>
                      <a:pPr algn="ctr"/>
                      <a:r>
                        <a:rPr lang="en-US" sz="1200" dirty="0"/>
                        <a:t>Policy/Standards</a:t>
                      </a:r>
                    </a:p>
                  </a:txBody>
                  <a:tcPr marL="68580" marR="68580" marT="34290" marB="34290"/>
                </a:tc>
                <a:tc>
                  <a:txBody>
                    <a:bodyPr/>
                    <a:lstStyle/>
                    <a:p>
                      <a:pPr algn="ctr"/>
                      <a:r>
                        <a:rPr lang="en-US" sz="1200" dirty="0"/>
                        <a:t>Governance</a:t>
                      </a:r>
                    </a:p>
                  </a:txBody>
                  <a:tcPr marL="68580" marR="68580" marT="34290" marB="34290"/>
                </a:tc>
                <a:extLst>
                  <a:ext uri="{0D108BD9-81ED-4DB2-BD59-A6C34878D82A}">
                    <a16:rowId xmlns:a16="http://schemas.microsoft.com/office/drawing/2014/main" val="10000"/>
                  </a:ext>
                </a:extLst>
              </a:tr>
              <a:tr h="239993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Consolidated broadband governance and execution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Dedicated team singularly focused on pole attachments and the permitting process</a:t>
                      </a:r>
                    </a:p>
                    <a:p>
                      <a:pPr marL="285750" indent="-285750">
                        <a:buFont typeface="Arial" panose="020B0604020202020204" pitchFamily="34" charset="0"/>
                        <a:buChar char="•"/>
                      </a:pPr>
                      <a:r>
                        <a:rPr lang="en-US" sz="1200" baseline="0" dirty="0"/>
                        <a:t>Digital inclusion collective impact organization leadership and capacity building</a:t>
                      </a: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Dig once policy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Micro trenching and nano trenching</a:t>
                      </a:r>
                      <a:r>
                        <a:rPr lang="en-US" sz="1200" b="0" baseline="0" dirty="0"/>
                        <a:t> standards</a:t>
                      </a:r>
                      <a:endParaRPr lang="en-US" sz="1200" b="0" dirty="0"/>
                    </a:p>
                    <a:p>
                      <a:pPr marL="285750" indent="-285750">
                        <a:buFont typeface="Arial" panose="020B0604020202020204" pitchFamily="34" charset="0"/>
                        <a:buChar char="•"/>
                      </a:pPr>
                      <a:r>
                        <a:rPr lang="en-US" sz="1200" b="0" dirty="0"/>
                        <a:t>Pole</a:t>
                      </a:r>
                      <a:r>
                        <a:rPr lang="en-US" sz="1200" b="0" baseline="0" dirty="0"/>
                        <a:t> attachment streamlining and standards</a:t>
                      </a:r>
                    </a:p>
                    <a:p>
                      <a:pPr marL="285750" indent="-285750">
                        <a:buFont typeface="Arial" panose="020B0604020202020204" pitchFamily="34" charset="0"/>
                        <a:buChar char="•"/>
                      </a:pPr>
                      <a:r>
                        <a:rPr lang="en-US" sz="1200" b="0" baseline="0" dirty="0"/>
                        <a:t>Power interconnection policy</a:t>
                      </a:r>
                    </a:p>
                    <a:p>
                      <a:pPr marL="285750" indent="-285750">
                        <a:buFont typeface="Arial" panose="020B0604020202020204" pitchFamily="34" charset="0"/>
                        <a:buChar char="•"/>
                      </a:pPr>
                      <a:r>
                        <a:rPr lang="en-US" sz="1200" b="0" baseline="0" dirty="0"/>
                        <a:t>Attachment rate policy including network/large batch pricing</a:t>
                      </a:r>
                    </a:p>
                    <a:p>
                      <a:pPr marL="285750" indent="-285750">
                        <a:buFont typeface="Arial" panose="020B0604020202020204" pitchFamily="34" charset="0"/>
                        <a:buChar char="•"/>
                      </a:pPr>
                      <a:r>
                        <a:rPr lang="en-US" sz="1200" b="0" dirty="0"/>
                        <a:t>Privacy</a:t>
                      </a:r>
                      <a:r>
                        <a:rPr lang="en-US" sz="1200" b="0" baseline="0" dirty="0"/>
                        <a:t> policy</a:t>
                      </a:r>
                    </a:p>
                    <a:p>
                      <a:pPr marL="285750" indent="-285750">
                        <a:buFont typeface="Arial" panose="020B0604020202020204" pitchFamily="34" charset="0"/>
                        <a:buChar char="•"/>
                      </a:pPr>
                      <a:r>
                        <a:rPr lang="en-US" sz="1200" b="0" baseline="0" dirty="0"/>
                        <a:t>Security policy</a:t>
                      </a:r>
                    </a:p>
                    <a:p>
                      <a:pPr marL="285750" indent="-285750">
                        <a:buFont typeface="Arial" panose="020B0604020202020204" pitchFamily="34" charset="0"/>
                        <a:buChar char="•"/>
                      </a:pPr>
                      <a:r>
                        <a:rPr lang="en-US" sz="1200" b="0" baseline="0" dirty="0"/>
                        <a:t>Digital inclusion priority policy</a:t>
                      </a:r>
                      <a:endParaRPr lang="en-US" sz="1200" b="0" dirty="0"/>
                    </a:p>
                  </a:txBody>
                  <a:tcPr marL="68580" marR="68580" marT="34290" marB="34290"/>
                </a:tc>
                <a:tc>
                  <a:txBody>
                    <a:bodyPr/>
                    <a:lstStyle/>
                    <a:p>
                      <a:pPr marL="285750" indent="-285750">
                        <a:buFont typeface="Arial" panose="020B0604020202020204" pitchFamily="34" charset="0"/>
                        <a:buChar char="•"/>
                      </a:pPr>
                      <a:r>
                        <a:rPr lang="en-US" sz="1200" dirty="0"/>
                        <a:t>Master Lease Agreement</a:t>
                      </a:r>
                      <a:r>
                        <a:rPr lang="en-US" sz="1200" baseline="0" dirty="0"/>
                        <a:t> (consider)</a:t>
                      </a:r>
                      <a:endParaRPr lang="en-US" sz="1200" dirty="0"/>
                    </a:p>
                  </a:txBody>
                  <a:tcPr marL="68580" marR="68580" marT="34290" marB="34290"/>
                </a:tc>
                <a:extLst>
                  <a:ext uri="{0D108BD9-81ED-4DB2-BD59-A6C34878D82A}">
                    <a16:rowId xmlns:a16="http://schemas.microsoft.com/office/drawing/2014/main" val="10001"/>
                  </a:ext>
                </a:extLst>
              </a:tr>
              <a:tr h="313034">
                <a:tc gridSpan="2">
                  <a:txBody>
                    <a:bodyPr/>
                    <a:lstStyle/>
                    <a:p>
                      <a:pPr marL="0" indent="0">
                        <a:buFont typeface="Arial" panose="020B0604020202020204" pitchFamily="34" charset="0"/>
                        <a:buNone/>
                      </a:pPr>
                      <a:r>
                        <a:rPr lang="en-US" sz="1200" b="1" dirty="0">
                          <a:solidFill>
                            <a:schemeClr val="bg1"/>
                          </a:solidFill>
                        </a:rPr>
                        <a:t>Programs and Projects</a:t>
                      </a:r>
                    </a:p>
                  </a:txBody>
                  <a:tcPr marL="68580" marR="68580" marT="34290" marB="34290">
                    <a:solidFill>
                      <a:srgbClr val="00457C"/>
                    </a:solidFill>
                  </a:tcPr>
                </a:tc>
                <a:tc hMerge="1">
                  <a:txBody>
                    <a:bodyPr/>
                    <a:lstStyle/>
                    <a:p>
                      <a:pPr marL="285750" indent="-285750">
                        <a:buFont typeface="Arial" panose="020B0604020202020204" pitchFamily="34" charset="0"/>
                        <a:buChar char="•"/>
                      </a:pPr>
                      <a:endParaRPr lang="en-US" b="1" dirty="0">
                        <a:solidFill>
                          <a:schemeClr val="bg1"/>
                        </a:solidFill>
                      </a:endParaRPr>
                    </a:p>
                  </a:txBody>
                  <a:tcPr>
                    <a:solidFill>
                      <a:srgbClr val="00457C"/>
                    </a:solidFill>
                  </a:tcPr>
                </a:tc>
                <a:tc>
                  <a:txBody>
                    <a:bodyPr/>
                    <a:lstStyle/>
                    <a:p>
                      <a:pPr marL="0" indent="0" algn="ctr">
                        <a:buFont typeface="Arial" panose="020B0604020202020204" pitchFamily="34" charset="0"/>
                        <a:buNone/>
                      </a:pPr>
                      <a:r>
                        <a:rPr lang="en-US" sz="1200" b="1" dirty="0">
                          <a:solidFill>
                            <a:schemeClr val="bg1"/>
                          </a:solidFill>
                        </a:rPr>
                        <a:t>Infrastructure</a:t>
                      </a:r>
                    </a:p>
                  </a:txBody>
                  <a:tcPr marL="68580" marR="68580" marT="34290" marB="34290">
                    <a:solidFill>
                      <a:srgbClr val="00457C"/>
                    </a:solidFill>
                  </a:tcPr>
                </a:tc>
                <a:extLst>
                  <a:ext uri="{0D108BD9-81ED-4DB2-BD59-A6C34878D82A}">
                    <a16:rowId xmlns:a16="http://schemas.microsoft.com/office/drawing/2014/main" val="10002"/>
                  </a:ext>
                </a:extLst>
              </a:tr>
              <a:tr h="1356483">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Digital Inclusion Awareness Events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Public Wi-Fi (opportunistic)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Device donation and/or refurbishment pilot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Device leasing pilot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Family digital literacy program expansion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Seniors digital inclusion program expansion</a:t>
                      </a:r>
                    </a:p>
                  </a:txBody>
                  <a:tcPr marL="68580" marR="68580" marT="34290" marB="34290"/>
                </a:tc>
                <a:tc hMerge="1">
                  <a:txBody>
                    <a:bodyPr/>
                    <a:lstStyle/>
                    <a:p>
                      <a:pPr marL="285750" indent="-285750">
                        <a:buFont typeface="Arial" panose="020B0604020202020204" pitchFamily="34" charset="0"/>
                        <a:buChar cha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Targeted at medium</a:t>
                      </a:r>
                      <a:r>
                        <a:rPr lang="en-US" sz="1200" baseline="0" dirty="0"/>
                        <a:t> term</a:t>
                      </a:r>
                      <a:endParaRPr lang="en-US" sz="1200" dirty="0"/>
                    </a:p>
                    <a:p>
                      <a:pPr marL="0" indent="0">
                        <a:buFont typeface="Arial" panose="020B0604020202020204" pitchFamily="34" charset="0"/>
                        <a:buNone/>
                      </a:pPr>
                      <a:endParaRPr lang="en-US" sz="1200" b="0" baseline="0" dirty="0"/>
                    </a:p>
                  </a:txBody>
                  <a:tcPr marL="68580" marR="68580" marT="34290" marB="34290"/>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76AC3539-6DD0-49E9-9138-5CB4E3D525E3}"/>
              </a:ext>
            </a:extLst>
          </p:cNvPr>
          <p:cNvSpPr/>
          <p:nvPr/>
        </p:nvSpPr>
        <p:spPr>
          <a:xfrm>
            <a:off x="2084942" y="887263"/>
            <a:ext cx="8307360" cy="1200329"/>
          </a:xfrm>
          <a:prstGeom prst="rect">
            <a:avLst/>
          </a:prstGeom>
        </p:spPr>
        <p:txBody>
          <a:bodyPr wrap="square">
            <a:spAutoFit/>
          </a:bodyPr>
          <a:lstStyle/>
          <a:p>
            <a:pPr>
              <a:spcAft>
                <a:spcPts val="900"/>
              </a:spcAft>
              <a:buClr>
                <a:schemeClr val="dk1"/>
              </a:buClr>
              <a:buSzPct val="100000"/>
            </a:pPr>
            <a:r>
              <a:rPr lang="en-US" kern="0" dirty="0">
                <a:solidFill>
                  <a:schemeClr val="dk1"/>
                </a:solidFill>
                <a:ea typeface="Georgia"/>
                <a:cs typeface="Georgia"/>
                <a:sym typeface="Georgia"/>
              </a:rPr>
              <a:t>Being the US innovation leader will require many actions, but one non-negotiable element is the ability of all San Jose’s citizens and businesses to connect to the highest-quality broadband network available while providing equity and inclusion for the under resourced.</a:t>
            </a:r>
          </a:p>
        </p:txBody>
      </p:sp>
    </p:spTree>
    <p:extLst>
      <p:ext uri="{BB962C8B-B14F-4D97-AF65-F5344CB8AC3E}">
        <p14:creationId xmlns:p14="http://schemas.microsoft.com/office/powerpoint/2010/main" val="2003137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945930"/>
          </a:xfrm>
          <a:solidFill>
            <a:schemeClr val="tx1"/>
          </a:solidFill>
        </p:spPr>
        <p:txBody>
          <a:bodyPr>
            <a:noAutofit/>
          </a:bodyPr>
          <a:lstStyle/>
          <a:p>
            <a:r>
              <a:rPr lang="en-US" sz="5400" b="1" dirty="0">
                <a:solidFill>
                  <a:schemeClr val="bg1">
                    <a:lumMod val="95000"/>
                  </a:schemeClr>
                </a:solidFill>
              </a:rPr>
              <a:t>It all starts with street lights….</a:t>
            </a:r>
          </a:p>
        </p:txBody>
      </p:sp>
      <p:sp>
        <p:nvSpPr>
          <p:cNvPr id="4" name="TextBox 3"/>
          <p:cNvSpPr txBox="1"/>
          <p:nvPr/>
        </p:nvSpPr>
        <p:spPr>
          <a:xfrm>
            <a:off x="0" y="6211669"/>
            <a:ext cx="12192000" cy="646331"/>
          </a:xfrm>
          <a:prstGeom prst="rect">
            <a:avLst/>
          </a:prstGeom>
          <a:solidFill>
            <a:schemeClr val="tx1"/>
          </a:solid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bg1">
                    <a:lumMod val="95000"/>
                  </a:schemeClr>
                </a:solidFill>
                <a:effectLst/>
                <a:uLnTx/>
                <a:uFillTx/>
              </a:rPr>
              <a:t>									</a:t>
            </a:r>
          </a:p>
        </p:txBody>
      </p:sp>
    </p:spTree>
    <p:extLst>
      <p:ext uri="{BB962C8B-B14F-4D97-AF65-F5344CB8AC3E}">
        <p14:creationId xmlns:p14="http://schemas.microsoft.com/office/powerpoint/2010/main" val="1894148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LEDs?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5394" y="24425"/>
            <a:ext cx="4576055" cy="6833575"/>
          </a:xfrm>
        </p:spPr>
      </p:pic>
      <p:sp>
        <p:nvSpPr>
          <p:cNvPr id="12" name="TextBox 11"/>
          <p:cNvSpPr txBox="1"/>
          <p:nvPr/>
        </p:nvSpPr>
        <p:spPr>
          <a:xfrm>
            <a:off x="942675" y="556005"/>
            <a:ext cx="162820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chemeClr val="bg1"/>
                </a:solidFill>
                <a:effectLst/>
                <a:uLnTx/>
                <a:uFillTx/>
              </a:rPr>
              <a:t>Before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8778" y="39258"/>
            <a:ext cx="4656182" cy="6818742"/>
          </a:xfrm>
          <a:prstGeom prst="rect">
            <a:avLst/>
          </a:prstGeom>
        </p:spPr>
      </p:pic>
      <p:sp>
        <p:nvSpPr>
          <p:cNvPr id="4" name="Rectangle 3"/>
          <p:cNvSpPr/>
          <p:nvPr/>
        </p:nvSpPr>
        <p:spPr>
          <a:xfrm>
            <a:off x="1756780" y="6526924"/>
            <a:ext cx="3524669" cy="331076"/>
          </a:xfrm>
          <a:prstGeom prst="rect">
            <a:avLst/>
          </a:prstGeom>
          <a:solidFill>
            <a:srgbClr val="050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Sodium Vapor Streetlights</a:t>
            </a:r>
          </a:p>
        </p:txBody>
      </p:sp>
      <p:sp>
        <p:nvSpPr>
          <p:cNvPr id="9" name="Rectangle 8"/>
          <p:cNvSpPr/>
          <p:nvPr/>
        </p:nvSpPr>
        <p:spPr>
          <a:xfrm>
            <a:off x="8150772" y="6526924"/>
            <a:ext cx="3594187" cy="331076"/>
          </a:xfrm>
          <a:prstGeom prst="rect">
            <a:avLst/>
          </a:prstGeom>
          <a:solidFill>
            <a:srgbClr val="050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LED Streetlights</a:t>
            </a:r>
          </a:p>
        </p:txBody>
      </p:sp>
      <p:sp>
        <p:nvSpPr>
          <p:cNvPr id="13" name="TextBox 12"/>
          <p:cNvSpPr txBox="1"/>
          <p:nvPr/>
        </p:nvSpPr>
        <p:spPr>
          <a:xfrm>
            <a:off x="7196958" y="530174"/>
            <a:ext cx="1907628"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solidFill>
                <a:effectLst/>
                <a:uLnTx/>
                <a:uFillTx/>
              </a:rPr>
              <a:t>After</a:t>
            </a:r>
          </a:p>
        </p:txBody>
      </p:sp>
    </p:spTree>
    <p:extLst>
      <p:ext uri="{BB962C8B-B14F-4D97-AF65-F5344CB8AC3E}">
        <p14:creationId xmlns:p14="http://schemas.microsoft.com/office/powerpoint/2010/main" val="2391118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lstStyle/>
          <a:p>
            <a:r>
              <a:rPr lang="en-US" b="1" dirty="0"/>
              <a:t>Energy Savings: San José vs. Other Cities</a:t>
            </a:r>
          </a:p>
        </p:txBody>
      </p:sp>
      <p:graphicFrame>
        <p:nvGraphicFramePr>
          <p:cNvPr id="9" name="Content Placeholder 8"/>
          <p:cNvGraphicFramePr>
            <a:graphicFrameLocks noGrp="1"/>
          </p:cNvGraphicFramePr>
          <p:nvPr>
            <p:ph idx="1"/>
            <p:extLst/>
          </p:nvPr>
        </p:nvGraphicFramePr>
        <p:xfrm>
          <a:off x="0" y="1690688"/>
          <a:ext cx="12192000" cy="5167314"/>
        </p:xfrm>
        <a:graphic>
          <a:graphicData uri="http://schemas.openxmlformats.org/drawingml/2006/table">
            <a:tbl>
              <a:tblPr firstRow="1" firstCol="1" bandRow="1">
                <a:tableStyleId>{5C22544A-7EE6-4342-B048-85BDC9FD1C3A}</a:tableStyleId>
              </a:tblPr>
              <a:tblGrid>
                <a:gridCol w="1895416">
                  <a:extLst>
                    <a:ext uri="{9D8B030D-6E8A-4147-A177-3AD203B41FA5}">
                      <a16:colId xmlns:a16="http://schemas.microsoft.com/office/drawing/2014/main" val="1201119766"/>
                    </a:ext>
                  </a:extLst>
                </a:gridCol>
                <a:gridCol w="2233282">
                  <a:extLst>
                    <a:ext uri="{9D8B030D-6E8A-4147-A177-3AD203B41FA5}">
                      <a16:colId xmlns:a16="http://schemas.microsoft.com/office/drawing/2014/main" val="3958085061"/>
                    </a:ext>
                  </a:extLst>
                </a:gridCol>
                <a:gridCol w="2233282">
                  <a:extLst>
                    <a:ext uri="{9D8B030D-6E8A-4147-A177-3AD203B41FA5}">
                      <a16:colId xmlns:a16="http://schemas.microsoft.com/office/drawing/2014/main" val="1337663436"/>
                    </a:ext>
                  </a:extLst>
                </a:gridCol>
                <a:gridCol w="2132642">
                  <a:extLst>
                    <a:ext uri="{9D8B030D-6E8A-4147-A177-3AD203B41FA5}">
                      <a16:colId xmlns:a16="http://schemas.microsoft.com/office/drawing/2014/main" val="2938493383"/>
                    </a:ext>
                  </a:extLst>
                </a:gridCol>
                <a:gridCol w="1889425">
                  <a:extLst>
                    <a:ext uri="{9D8B030D-6E8A-4147-A177-3AD203B41FA5}">
                      <a16:colId xmlns:a16="http://schemas.microsoft.com/office/drawing/2014/main" val="1438053460"/>
                    </a:ext>
                  </a:extLst>
                </a:gridCol>
                <a:gridCol w="1807953">
                  <a:extLst>
                    <a:ext uri="{9D8B030D-6E8A-4147-A177-3AD203B41FA5}">
                      <a16:colId xmlns:a16="http://schemas.microsoft.com/office/drawing/2014/main" val="3878163267"/>
                    </a:ext>
                  </a:extLst>
                </a:gridCol>
              </a:tblGrid>
              <a:tr h="2201979">
                <a:tc>
                  <a:txBody>
                    <a:bodyPr/>
                    <a:lstStyle/>
                    <a:p>
                      <a:pPr marL="0" marR="0">
                        <a:lnSpc>
                          <a:spcPct val="107000"/>
                        </a:lnSpc>
                        <a:spcBef>
                          <a:spcPts val="0"/>
                        </a:spcBef>
                        <a:spcAft>
                          <a:spcPts val="0"/>
                        </a:spcAft>
                      </a:pPr>
                      <a:r>
                        <a:rPr lang="en-US" sz="2800">
                          <a:effectLst/>
                        </a:rPr>
                        <a:t>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a:effectLst/>
                        </a:rPr>
                        <a:t>Most Common Lamps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Energy Consumption </a:t>
                      </a:r>
                      <a:br>
                        <a:rPr lang="en-US" sz="2800">
                          <a:effectLst/>
                        </a:rPr>
                      </a:br>
                      <a:r>
                        <a:rPr lang="en-US" sz="2800">
                          <a:effectLst/>
                        </a:rPr>
                        <a:t>(watts)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LED Replacement</a:t>
                      </a:r>
                      <a:br>
                        <a:rPr lang="en-US" sz="2800">
                          <a:effectLst/>
                        </a:rPr>
                      </a:br>
                      <a:r>
                        <a:rPr lang="en-US" sz="2800">
                          <a:effectLst/>
                        </a:rPr>
                        <a:t>(watts)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Wattage Reduction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 Energy Savings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0174330"/>
                  </a:ext>
                </a:extLst>
              </a:tr>
              <a:tr h="733994">
                <a:tc rowSpan="2">
                  <a:txBody>
                    <a:bodyPr/>
                    <a:lstStyle/>
                    <a:p>
                      <a:pPr marL="0" marR="0">
                        <a:lnSpc>
                          <a:spcPct val="107000"/>
                        </a:lnSpc>
                        <a:spcBef>
                          <a:spcPts val="0"/>
                        </a:spcBef>
                        <a:spcAft>
                          <a:spcPts val="0"/>
                        </a:spcAft>
                      </a:pPr>
                      <a:r>
                        <a:rPr lang="en-US" sz="2800" dirty="0">
                          <a:effectLst/>
                        </a:rPr>
                        <a:t>San José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55W LPS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85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35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50</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59%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1130046"/>
                  </a:ext>
                </a:extLst>
              </a:tr>
              <a:tr h="733994">
                <a:tc vMerge="1">
                  <a:txBody>
                    <a:bodyPr/>
                    <a:lstStyle/>
                    <a:p>
                      <a:endParaRPr lang="en-US"/>
                    </a:p>
                  </a:txBody>
                  <a:tcPr/>
                </a:tc>
                <a:tc>
                  <a:txBody>
                    <a:bodyPr/>
                    <a:lstStyle/>
                    <a:p>
                      <a:pPr marL="0" marR="0">
                        <a:lnSpc>
                          <a:spcPct val="107000"/>
                        </a:lnSpc>
                        <a:spcBef>
                          <a:spcPts val="0"/>
                        </a:spcBef>
                        <a:spcAft>
                          <a:spcPts val="0"/>
                        </a:spcAft>
                      </a:pPr>
                      <a:r>
                        <a:rPr lang="en-US" sz="2800">
                          <a:effectLst/>
                        </a:rPr>
                        <a:t>135W LPS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181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79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102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56%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6811137"/>
                  </a:ext>
                </a:extLst>
              </a:tr>
              <a:tr h="733994">
                <a:tc rowSpan="2">
                  <a:txBody>
                    <a:bodyPr/>
                    <a:lstStyle/>
                    <a:p>
                      <a:pPr marL="0" marR="0">
                        <a:lnSpc>
                          <a:spcPct val="107000"/>
                        </a:lnSpc>
                        <a:spcBef>
                          <a:spcPts val="0"/>
                        </a:spcBef>
                        <a:spcAft>
                          <a:spcPts val="0"/>
                        </a:spcAft>
                      </a:pPr>
                      <a:r>
                        <a:rPr lang="en-US" sz="2800">
                          <a:effectLst/>
                        </a:rPr>
                        <a:t>Others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100W HPS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138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34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104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75%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9450837"/>
                  </a:ext>
                </a:extLst>
              </a:tr>
              <a:tr h="763353">
                <a:tc vMerge="1">
                  <a:txBody>
                    <a:bodyPr/>
                    <a:lstStyle/>
                    <a:p>
                      <a:endParaRPr lang="en-US"/>
                    </a:p>
                  </a:txBody>
                  <a:tcPr/>
                </a:tc>
                <a:tc>
                  <a:txBody>
                    <a:bodyPr/>
                    <a:lstStyle/>
                    <a:p>
                      <a:pPr marL="0" marR="0">
                        <a:lnSpc>
                          <a:spcPct val="107000"/>
                        </a:lnSpc>
                        <a:spcBef>
                          <a:spcPts val="0"/>
                        </a:spcBef>
                        <a:spcAft>
                          <a:spcPts val="0"/>
                        </a:spcAft>
                      </a:pPr>
                      <a:r>
                        <a:rPr lang="en-US" sz="2800">
                          <a:effectLst/>
                        </a:rPr>
                        <a:t>150W HPS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202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56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a:effectLst/>
                        </a:rPr>
                        <a:t>146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a:effectLst/>
                        </a:rPr>
                        <a:t>72%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7404753"/>
                  </a:ext>
                </a:extLst>
              </a:tr>
            </a:tbl>
          </a:graphicData>
        </a:graphic>
      </p:graphicFrame>
    </p:spTree>
    <p:extLst>
      <p:ext uri="{BB962C8B-B14F-4D97-AF65-F5344CB8AC3E}">
        <p14:creationId xmlns:p14="http://schemas.microsoft.com/office/powerpoint/2010/main" val="2130756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RFP</a:t>
            </a:r>
            <a:br>
              <a:rPr lang="en-US" dirty="0"/>
            </a:br>
            <a:endParaRPr lang="en-US" dirty="0"/>
          </a:p>
        </p:txBody>
      </p:sp>
      <p:sp>
        <p:nvSpPr>
          <p:cNvPr id="13" name="Content Placeholder 12"/>
          <p:cNvSpPr>
            <a:spLocks noGrp="1"/>
          </p:cNvSpPr>
          <p:nvPr>
            <p:ph sz="half" idx="2"/>
          </p:nvPr>
        </p:nvSpPr>
        <p:spPr>
          <a:xfrm>
            <a:off x="5722883" y="1144854"/>
            <a:ext cx="5754414" cy="5066760"/>
          </a:xfrm>
        </p:spPr>
        <p:txBody>
          <a:bodyPr>
            <a:normAutofit/>
          </a:bodyPr>
          <a:lstStyle/>
          <a:p>
            <a:pPr marL="0" indent="0" algn="ctr">
              <a:buNone/>
            </a:pPr>
            <a:r>
              <a:rPr lang="en-US" u="sng" dirty="0"/>
              <a:t>What we asked for:</a:t>
            </a:r>
            <a:endParaRPr lang="en-US" dirty="0"/>
          </a:p>
          <a:p>
            <a:pPr marL="0" indent="0">
              <a:buNone/>
            </a:pPr>
            <a:r>
              <a:rPr lang="en-US" dirty="0"/>
              <a:t>Convert our streetlights to LED with smart controllers at low or no cost.</a:t>
            </a:r>
          </a:p>
          <a:p>
            <a:pPr marL="0" indent="0">
              <a:buNone/>
            </a:pPr>
            <a:endParaRPr lang="en-US" dirty="0"/>
          </a:p>
          <a:p>
            <a:pPr marL="0" indent="0" algn="ctr">
              <a:buNone/>
            </a:pPr>
            <a:r>
              <a:rPr lang="en-US" u="sng" dirty="0"/>
              <a:t>What we got:</a:t>
            </a:r>
            <a:endParaRPr lang="en-US" dirty="0"/>
          </a:p>
          <a:p>
            <a:pPr marL="0" indent="0">
              <a:buNone/>
            </a:pPr>
            <a:r>
              <a:rPr lang="en-US" dirty="0"/>
              <a:t>Convert your streetlights to LED at normal cost and get the smart controllers and a start up IoT sensor platform at no cost…</a:t>
            </a:r>
          </a:p>
        </p:txBody>
      </p:sp>
      <p:pic>
        <p:nvPicPr>
          <p:cNvPr id="16"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7011" y="21447"/>
            <a:ext cx="5310052" cy="6752485"/>
          </a:xfrm>
          <a:ln w="12700">
            <a:solidFill>
              <a:schemeClr val="tx1"/>
            </a:solidFill>
          </a:ln>
        </p:spPr>
      </p:pic>
    </p:spTree>
    <p:extLst>
      <p:ext uri="{BB962C8B-B14F-4D97-AF65-F5344CB8AC3E}">
        <p14:creationId xmlns:p14="http://schemas.microsoft.com/office/powerpoint/2010/main" val="353955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clipartkid.com/images/27/rpg-map-symbols-hill-clip-art-at-clker-com-vector-clip-art-online-vddTMp-clipart.png"/>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rot="20835885">
            <a:off x="214480" y="1765452"/>
            <a:ext cx="3718626" cy="1402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freevector.co/wp-content/uploads/2010/08/62369-3d-hou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352800" y="3619567"/>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http://freevector.co/wp-content/uploads/2010/08/62369-3d-hou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617970" y="2930695"/>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freevector.co/wp-content/uploads/2010/08/62369-3d-hou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883141" y="2241823"/>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vignette1.wikia.nocookie.net/virtualworlds/images/b/bb/Streetlight_1_preview.png/revision/latest?cb=20070811183927"/>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flipH="1">
            <a:off x="4095750" y="3632267"/>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http://vignette1.wikia.nocookie.net/virtualworlds/images/b/bb/Streetlight_1_preview.png/revision/latest?cb=20070811183927"/>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flipH="1">
            <a:off x="6630763" y="2241823"/>
            <a:ext cx="1007656" cy="88892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cxnSpLocks/>
          </p:cNvCxnSpPr>
          <p:nvPr/>
        </p:nvCxnSpPr>
        <p:spPr>
          <a:xfrm flipV="1">
            <a:off x="3874138" y="2785929"/>
            <a:ext cx="3889122" cy="20850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4617970" y="2905146"/>
            <a:ext cx="4043430" cy="223510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4" descr="http://vignette1.wikia.nocookie.net/virtualworlds/images/b/bb/Streetlight_1_preview.png/revision/latest?cb=20070811183927"/>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7799163" y="2572059"/>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freevector.co/wp-content/uploads/2010/08/62369-3d-hou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300921" y="4850466"/>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freevector.co/wp-content/uploads/2010/08/62369-3d-hou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66091" y="4161594"/>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vignette1.wikia.nocookie.net/virtualworlds/images/b/bb/Streetlight_1_preview.png/revision/latest?cb=20070811183927"/>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flipH="1">
            <a:off x="8043871" y="4863166"/>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vignette1.wikia.nocookie.net/virtualworlds/images/b/bb/Streetlight_1_preview.png/revision/latest?cb=20070811183927"/>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flipH="1">
            <a:off x="10578884" y="3472722"/>
            <a:ext cx="1007656" cy="88892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p:cNvCxnSpPr>
            <a:cxnSpLocks/>
          </p:cNvCxnSpPr>
          <p:nvPr/>
        </p:nvCxnSpPr>
        <p:spPr>
          <a:xfrm flipV="1">
            <a:off x="7720659" y="4016828"/>
            <a:ext cx="3889122" cy="20850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9007" r="28358"/>
          <a:stretch/>
        </p:blipFill>
        <p:spPr>
          <a:xfrm>
            <a:off x="956959" y="406424"/>
            <a:ext cx="564326" cy="1627405"/>
          </a:xfrm>
          <a:prstGeom prst="rect">
            <a:avLst/>
          </a:prstGeom>
        </p:spPr>
      </p:pic>
      <p:sp>
        <p:nvSpPr>
          <p:cNvPr id="22" name="Freeform: Shape 21"/>
          <p:cNvSpPr/>
          <p:nvPr/>
        </p:nvSpPr>
        <p:spPr>
          <a:xfrm>
            <a:off x="2776303" y="4247422"/>
            <a:ext cx="1401272" cy="1295400"/>
          </a:xfrm>
          <a:custGeom>
            <a:avLst/>
            <a:gdLst>
              <a:gd name="connsiteX0" fmla="*/ 0 w 1401272"/>
              <a:gd name="connsiteY0" fmla="*/ 1295400 h 1295400"/>
              <a:gd name="connsiteX1" fmla="*/ 1206500 w 1401272"/>
              <a:gd name="connsiteY1" fmla="*/ 647700 h 1295400"/>
              <a:gd name="connsiteX2" fmla="*/ 1384300 w 1401272"/>
              <a:gd name="connsiteY2" fmla="*/ 0 h 1295400"/>
            </a:gdLst>
            <a:ahLst/>
            <a:cxnLst>
              <a:cxn ang="0">
                <a:pos x="connsiteX0" y="connsiteY0"/>
              </a:cxn>
              <a:cxn ang="0">
                <a:pos x="connsiteX1" y="connsiteY1"/>
              </a:cxn>
              <a:cxn ang="0">
                <a:pos x="connsiteX2" y="connsiteY2"/>
              </a:cxn>
            </a:cxnLst>
            <a:rect l="l" t="t" r="r" b="b"/>
            <a:pathLst>
              <a:path w="1401272" h="1295400">
                <a:moveTo>
                  <a:pt x="0" y="1295400"/>
                </a:moveTo>
                <a:cubicBezTo>
                  <a:pt x="487891" y="1079500"/>
                  <a:pt x="975783" y="863600"/>
                  <a:pt x="1206500" y="647700"/>
                </a:cubicBezTo>
                <a:cubicBezTo>
                  <a:pt x="1437217" y="431800"/>
                  <a:pt x="1410758" y="215900"/>
                  <a:pt x="1384300" y="0"/>
                </a:cubicBezTo>
              </a:path>
            </a:pathLst>
          </a:custGeom>
          <a:ln w="31750" cap="rnd">
            <a:solidFill>
              <a:schemeClr val="accent2">
                <a:lumMod val="75000"/>
              </a:schemeClr>
            </a:soli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42" name="Freeform: Shape 41"/>
          <p:cNvSpPr/>
          <p:nvPr/>
        </p:nvSpPr>
        <p:spPr>
          <a:xfrm>
            <a:off x="3970812" y="3599959"/>
            <a:ext cx="1401272" cy="1295400"/>
          </a:xfrm>
          <a:custGeom>
            <a:avLst/>
            <a:gdLst>
              <a:gd name="connsiteX0" fmla="*/ 0 w 1401272"/>
              <a:gd name="connsiteY0" fmla="*/ 1295400 h 1295400"/>
              <a:gd name="connsiteX1" fmla="*/ 1206500 w 1401272"/>
              <a:gd name="connsiteY1" fmla="*/ 647700 h 1295400"/>
              <a:gd name="connsiteX2" fmla="*/ 1384300 w 1401272"/>
              <a:gd name="connsiteY2" fmla="*/ 0 h 1295400"/>
            </a:gdLst>
            <a:ahLst/>
            <a:cxnLst>
              <a:cxn ang="0">
                <a:pos x="connsiteX0" y="connsiteY0"/>
              </a:cxn>
              <a:cxn ang="0">
                <a:pos x="connsiteX1" y="connsiteY1"/>
              </a:cxn>
              <a:cxn ang="0">
                <a:pos x="connsiteX2" y="connsiteY2"/>
              </a:cxn>
            </a:cxnLst>
            <a:rect l="l" t="t" r="r" b="b"/>
            <a:pathLst>
              <a:path w="1401272" h="1295400">
                <a:moveTo>
                  <a:pt x="0" y="1295400"/>
                </a:moveTo>
                <a:cubicBezTo>
                  <a:pt x="487891" y="1079500"/>
                  <a:pt x="975783" y="863600"/>
                  <a:pt x="1206500" y="647700"/>
                </a:cubicBezTo>
                <a:cubicBezTo>
                  <a:pt x="1437217" y="431800"/>
                  <a:pt x="1410758" y="215900"/>
                  <a:pt x="1384300" y="0"/>
                </a:cubicBezTo>
              </a:path>
            </a:pathLst>
          </a:custGeom>
          <a:ln w="31750" cap="rnd">
            <a:solidFill>
              <a:schemeClr val="accent2">
                <a:lumMod val="75000"/>
              </a:schemeClr>
            </a:soli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43" name="Freeform: Shape 42"/>
          <p:cNvSpPr/>
          <p:nvPr/>
        </p:nvSpPr>
        <p:spPr>
          <a:xfrm>
            <a:off x="5288519" y="2952495"/>
            <a:ext cx="1274013" cy="1197417"/>
          </a:xfrm>
          <a:custGeom>
            <a:avLst/>
            <a:gdLst>
              <a:gd name="connsiteX0" fmla="*/ 0 w 1401272"/>
              <a:gd name="connsiteY0" fmla="*/ 1295400 h 1295400"/>
              <a:gd name="connsiteX1" fmla="*/ 1206500 w 1401272"/>
              <a:gd name="connsiteY1" fmla="*/ 647700 h 1295400"/>
              <a:gd name="connsiteX2" fmla="*/ 1384300 w 1401272"/>
              <a:gd name="connsiteY2" fmla="*/ 0 h 1295400"/>
            </a:gdLst>
            <a:ahLst/>
            <a:cxnLst>
              <a:cxn ang="0">
                <a:pos x="connsiteX0" y="connsiteY0"/>
              </a:cxn>
              <a:cxn ang="0">
                <a:pos x="connsiteX1" y="connsiteY1"/>
              </a:cxn>
              <a:cxn ang="0">
                <a:pos x="connsiteX2" y="connsiteY2"/>
              </a:cxn>
            </a:cxnLst>
            <a:rect l="l" t="t" r="r" b="b"/>
            <a:pathLst>
              <a:path w="1401272" h="1295400">
                <a:moveTo>
                  <a:pt x="0" y="1295400"/>
                </a:moveTo>
                <a:cubicBezTo>
                  <a:pt x="487891" y="1079500"/>
                  <a:pt x="975783" y="863600"/>
                  <a:pt x="1206500" y="647700"/>
                </a:cubicBezTo>
                <a:cubicBezTo>
                  <a:pt x="1437217" y="431800"/>
                  <a:pt x="1410758" y="215900"/>
                  <a:pt x="1384300" y="0"/>
                </a:cubicBezTo>
              </a:path>
            </a:pathLst>
          </a:custGeom>
          <a:ln w="31750" cap="rnd">
            <a:solidFill>
              <a:schemeClr val="accent2">
                <a:lumMod val="75000"/>
              </a:schemeClr>
            </a:soli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44" name="Freeform: Shape 43"/>
          <p:cNvSpPr/>
          <p:nvPr/>
        </p:nvSpPr>
        <p:spPr>
          <a:xfrm>
            <a:off x="6690921" y="5483042"/>
            <a:ext cx="1401272" cy="1295400"/>
          </a:xfrm>
          <a:custGeom>
            <a:avLst/>
            <a:gdLst>
              <a:gd name="connsiteX0" fmla="*/ 0 w 1401272"/>
              <a:gd name="connsiteY0" fmla="*/ 1295400 h 1295400"/>
              <a:gd name="connsiteX1" fmla="*/ 1206500 w 1401272"/>
              <a:gd name="connsiteY1" fmla="*/ 647700 h 1295400"/>
              <a:gd name="connsiteX2" fmla="*/ 1384300 w 1401272"/>
              <a:gd name="connsiteY2" fmla="*/ 0 h 1295400"/>
            </a:gdLst>
            <a:ahLst/>
            <a:cxnLst>
              <a:cxn ang="0">
                <a:pos x="connsiteX0" y="connsiteY0"/>
              </a:cxn>
              <a:cxn ang="0">
                <a:pos x="connsiteX1" y="connsiteY1"/>
              </a:cxn>
              <a:cxn ang="0">
                <a:pos x="connsiteX2" y="connsiteY2"/>
              </a:cxn>
            </a:cxnLst>
            <a:rect l="l" t="t" r="r" b="b"/>
            <a:pathLst>
              <a:path w="1401272" h="1295400">
                <a:moveTo>
                  <a:pt x="0" y="1295400"/>
                </a:moveTo>
                <a:cubicBezTo>
                  <a:pt x="487891" y="1079500"/>
                  <a:pt x="975783" y="863600"/>
                  <a:pt x="1206500" y="647700"/>
                </a:cubicBezTo>
                <a:cubicBezTo>
                  <a:pt x="1437217" y="431800"/>
                  <a:pt x="1410758" y="215900"/>
                  <a:pt x="1384300" y="0"/>
                </a:cubicBezTo>
              </a:path>
            </a:pathLst>
          </a:custGeom>
          <a:ln w="31750" cap="rnd">
            <a:solidFill>
              <a:schemeClr val="accent2">
                <a:lumMod val="75000"/>
              </a:schemeClr>
            </a:soli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Shape 44"/>
          <p:cNvSpPr/>
          <p:nvPr/>
        </p:nvSpPr>
        <p:spPr>
          <a:xfrm>
            <a:off x="7885430" y="4835579"/>
            <a:ext cx="1401272" cy="1295400"/>
          </a:xfrm>
          <a:custGeom>
            <a:avLst/>
            <a:gdLst>
              <a:gd name="connsiteX0" fmla="*/ 0 w 1401272"/>
              <a:gd name="connsiteY0" fmla="*/ 1295400 h 1295400"/>
              <a:gd name="connsiteX1" fmla="*/ 1206500 w 1401272"/>
              <a:gd name="connsiteY1" fmla="*/ 647700 h 1295400"/>
              <a:gd name="connsiteX2" fmla="*/ 1384300 w 1401272"/>
              <a:gd name="connsiteY2" fmla="*/ 0 h 1295400"/>
            </a:gdLst>
            <a:ahLst/>
            <a:cxnLst>
              <a:cxn ang="0">
                <a:pos x="connsiteX0" y="connsiteY0"/>
              </a:cxn>
              <a:cxn ang="0">
                <a:pos x="connsiteX1" y="connsiteY1"/>
              </a:cxn>
              <a:cxn ang="0">
                <a:pos x="connsiteX2" y="connsiteY2"/>
              </a:cxn>
            </a:cxnLst>
            <a:rect l="l" t="t" r="r" b="b"/>
            <a:pathLst>
              <a:path w="1401272" h="1295400">
                <a:moveTo>
                  <a:pt x="0" y="1295400"/>
                </a:moveTo>
                <a:cubicBezTo>
                  <a:pt x="487891" y="1079500"/>
                  <a:pt x="975783" y="863600"/>
                  <a:pt x="1206500" y="647700"/>
                </a:cubicBezTo>
                <a:cubicBezTo>
                  <a:pt x="1437217" y="431800"/>
                  <a:pt x="1410758" y="215900"/>
                  <a:pt x="1384300" y="0"/>
                </a:cubicBezTo>
              </a:path>
            </a:pathLst>
          </a:custGeom>
          <a:ln w="31750" cap="rnd">
            <a:solidFill>
              <a:schemeClr val="accent2">
                <a:lumMod val="75000"/>
              </a:schemeClr>
            </a:soli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49" name="Freeform: Shape 48"/>
          <p:cNvSpPr/>
          <p:nvPr/>
        </p:nvSpPr>
        <p:spPr>
          <a:xfrm rot="7461180" flipH="1">
            <a:off x="4128413" y="4484621"/>
            <a:ext cx="1422725" cy="1108402"/>
          </a:xfrm>
          <a:custGeom>
            <a:avLst/>
            <a:gdLst>
              <a:gd name="connsiteX0" fmla="*/ 0 w 1401272"/>
              <a:gd name="connsiteY0" fmla="*/ 1295400 h 1295400"/>
              <a:gd name="connsiteX1" fmla="*/ 1206500 w 1401272"/>
              <a:gd name="connsiteY1" fmla="*/ 647700 h 1295400"/>
              <a:gd name="connsiteX2" fmla="*/ 1384300 w 1401272"/>
              <a:gd name="connsiteY2" fmla="*/ 0 h 1295400"/>
              <a:gd name="connsiteX0" fmla="*/ 0 w 1422725"/>
              <a:gd name="connsiteY0" fmla="*/ 1108402 h 1108402"/>
              <a:gd name="connsiteX1" fmla="*/ 1206500 w 1422725"/>
              <a:gd name="connsiteY1" fmla="*/ 460702 h 1108402"/>
              <a:gd name="connsiteX2" fmla="*/ 1410318 w 1422725"/>
              <a:gd name="connsiteY2" fmla="*/ 0 h 1108402"/>
            </a:gdLst>
            <a:ahLst/>
            <a:cxnLst>
              <a:cxn ang="0">
                <a:pos x="connsiteX0" y="connsiteY0"/>
              </a:cxn>
              <a:cxn ang="0">
                <a:pos x="connsiteX1" y="connsiteY1"/>
              </a:cxn>
              <a:cxn ang="0">
                <a:pos x="connsiteX2" y="connsiteY2"/>
              </a:cxn>
            </a:cxnLst>
            <a:rect l="l" t="t" r="r" b="b"/>
            <a:pathLst>
              <a:path w="1422725" h="1108402">
                <a:moveTo>
                  <a:pt x="0" y="1108402"/>
                </a:moveTo>
                <a:cubicBezTo>
                  <a:pt x="487891" y="892502"/>
                  <a:pt x="971447" y="645436"/>
                  <a:pt x="1206500" y="460702"/>
                </a:cubicBezTo>
                <a:cubicBezTo>
                  <a:pt x="1441553" y="275968"/>
                  <a:pt x="1436776" y="215900"/>
                  <a:pt x="1410318" y="0"/>
                </a:cubicBezTo>
              </a:path>
            </a:pathLst>
          </a:custGeom>
          <a:ln w="31750" cap="rnd">
            <a:solidFill>
              <a:schemeClr val="accent2">
                <a:lumMod val="75000"/>
              </a:schemeClr>
            </a:soli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50" name="Freeform: Shape 49"/>
          <p:cNvSpPr/>
          <p:nvPr/>
        </p:nvSpPr>
        <p:spPr>
          <a:xfrm rot="7461180" flipH="1">
            <a:off x="5323500" y="3811158"/>
            <a:ext cx="1467280" cy="1136008"/>
          </a:xfrm>
          <a:custGeom>
            <a:avLst/>
            <a:gdLst>
              <a:gd name="connsiteX0" fmla="*/ 0 w 1401272"/>
              <a:gd name="connsiteY0" fmla="*/ 1295400 h 1295400"/>
              <a:gd name="connsiteX1" fmla="*/ 1206500 w 1401272"/>
              <a:gd name="connsiteY1" fmla="*/ 647700 h 1295400"/>
              <a:gd name="connsiteX2" fmla="*/ 1384300 w 1401272"/>
              <a:gd name="connsiteY2" fmla="*/ 0 h 1295400"/>
              <a:gd name="connsiteX0" fmla="*/ 0 w 1467280"/>
              <a:gd name="connsiteY0" fmla="*/ 1136008 h 1136008"/>
              <a:gd name="connsiteX1" fmla="*/ 1206500 w 1467280"/>
              <a:gd name="connsiteY1" fmla="*/ 488308 h 1136008"/>
              <a:gd name="connsiteX2" fmla="*/ 1459952 w 1467280"/>
              <a:gd name="connsiteY2" fmla="*/ 0 h 1136008"/>
            </a:gdLst>
            <a:ahLst/>
            <a:cxnLst>
              <a:cxn ang="0">
                <a:pos x="connsiteX0" y="connsiteY0"/>
              </a:cxn>
              <a:cxn ang="0">
                <a:pos x="connsiteX1" y="connsiteY1"/>
              </a:cxn>
              <a:cxn ang="0">
                <a:pos x="connsiteX2" y="connsiteY2"/>
              </a:cxn>
            </a:cxnLst>
            <a:rect l="l" t="t" r="r" b="b"/>
            <a:pathLst>
              <a:path w="1467280" h="1136008">
                <a:moveTo>
                  <a:pt x="0" y="1136008"/>
                </a:moveTo>
                <a:cubicBezTo>
                  <a:pt x="487891" y="920108"/>
                  <a:pt x="963175" y="677643"/>
                  <a:pt x="1206500" y="488308"/>
                </a:cubicBezTo>
                <a:cubicBezTo>
                  <a:pt x="1449825" y="298973"/>
                  <a:pt x="1486410" y="215900"/>
                  <a:pt x="1459952" y="0"/>
                </a:cubicBezTo>
              </a:path>
            </a:pathLst>
          </a:custGeom>
          <a:ln w="31750" cap="rnd">
            <a:solidFill>
              <a:schemeClr val="accent2">
                <a:lumMod val="75000"/>
              </a:schemeClr>
            </a:soli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51" name="Freeform: Shape 50"/>
          <p:cNvSpPr/>
          <p:nvPr/>
        </p:nvSpPr>
        <p:spPr>
          <a:xfrm rot="7461180" flipH="1">
            <a:off x="6678439" y="3157964"/>
            <a:ext cx="1419432" cy="1073100"/>
          </a:xfrm>
          <a:custGeom>
            <a:avLst/>
            <a:gdLst>
              <a:gd name="connsiteX0" fmla="*/ 0 w 1401272"/>
              <a:gd name="connsiteY0" fmla="*/ 1295400 h 1295400"/>
              <a:gd name="connsiteX1" fmla="*/ 1206500 w 1401272"/>
              <a:gd name="connsiteY1" fmla="*/ 647700 h 1295400"/>
              <a:gd name="connsiteX2" fmla="*/ 1384300 w 1401272"/>
              <a:gd name="connsiteY2" fmla="*/ 0 h 1295400"/>
              <a:gd name="connsiteX0" fmla="*/ 0 w 1428441"/>
              <a:gd name="connsiteY0" fmla="*/ 1073100 h 1073100"/>
              <a:gd name="connsiteX1" fmla="*/ 1206500 w 1428441"/>
              <a:gd name="connsiteY1" fmla="*/ 425400 h 1073100"/>
              <a:gd name="connsiteX2" fmla="*/ 1416953 w 1428441"/>
              <a:gd name="connsiteY2" fmla="*/ 0 h 1073100"/>
              <a:gd name="connsiteX0" fmla="*/ 0 w 1419432"/>
              <a:gd name="connsiteY0" fmla="*/ 1073100 h 1073100"/>
              <a:gd name="connsiteX1" fmla="*/ 1018442 w 1419432"/>
              <a:gd name="connsiteY1" fmla="*/ 542992 h 1073100"/>
              <a:gd name="connsiteX2" fmla="*/ 1416953 w 1419432"/>
              <a:gd name="connsiteY2" fmla="*/ 0 h 1073100"/>
            </a:gdLst>
            <a:ahLst/>
            <a:cxnLst>
              <a:cxn ang="0">
                <a:pos x="connsiteX0" y="connsiteY0"/>
              </a:cxn>
              <a:cxn ang="0">
                <a:pos x="connsiteX1" y="connsiteY1"/>
              </a:cxn>
              <a:cxn ang="0">
                <a:pos x="connsiteX2" y="connsiteY2"/>
              </a:cxn>
            </a:cxnLst>
            <a:rect l="l" t="t" r="r" b="b"/>
            <a:pathLst>
              <a:path w="1419432" h="1073100">
                <a:moveTo>
                  <a:pt x="0" y="1073100"/>
                </a:moveTo>
                <a:cubicBezTo>
                  <a:pt x="487891" y="857200"/>
                  <a:pt x="782283" y="721842"/>
                  <a:pt x="1018442" y="542992"/>
                </a:cubicBezTo>
                <a:cubicBezTo>
                  <a:pt x="1254601" y="364142"/>
                  <a:pt x="1443411" y="215900"/>
                  <a:pt x="1416953" y="0"/>
                </a:cubicBezTo>
              </a:path>
            </a:pathLst>
          </a:custGeom>
          <a:ln w="31750" cap="rnd">
            <a:solidFill>
              <a:schemeClr val="accent2">
                <a:lumMod val="75000"/>
              </a:schemeClr>
            </a:soli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pic>
        <p:nvPicPr>
          <p:cNvPr id="16" name="Picture 6" descr="http://freevector.co/wp-content/uploads/2010/08/62369-3d-hou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723390" y="4451381"/>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freevector.co/wp-content/uploads/2010/08/62369-3d-hou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988560" y="3762509"/>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freevector.co/wp-content/uploads/2010/08/62369-3d-hou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253731" y="3073637"/>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vignette1.wikia.nocookie.net/virtualworlds/images/b/bb/Streetlight_1_preview.png/revision/latest?cb=20070811183927"/>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264150" y="3962503"/>
            <a:ext cx="1007656" cy="88892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2346950" y="5298608"/>
            <a:ext cx="2004070" cy="400110"/>
          </a:xfrm>
          <a:prstGeom prst="rect">
            <a:avLst/>
          </a:prstGeom>
          <a:solidFill>
            <a:schemeClr val="bg1"/>
          </a:solidFill>
          <a:ln w="25400">
            <a:solidFill>
              <a:schemeClr val="accent2">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Copper Lines</a:t>
            </a:r>
            <a:endParaRPr kumimoji="0" lang="en-US" sz="18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endParaRPr>
          </a:p>
        </p:txBody>
      </p:sp>
      <p:sp>
        <p:nvSpPr>
          <p:cNvPr id="53" name="TextBox 52"/>
          <p:cNvSpPr txBox="1"/>
          <p:nvPr/>
        </p:nvSpPr>
        <p:spPr>
          <a:xfrm>
            <a:off x="1131314" y="3394157"/>
            <a:ext cx="256997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mj-lt"/>
                <a:cs typeface="Arial" panose="020B0604020202020204" pitchFamily="34" charset="0"/>
              </a:rPr>
              <a:t>Slower Speed</a:t>
            </a:r>
            <a:endParaRPr kumimoji="0" lang="en-US" sz="1600" b="0" i="0" u="none" strike="noStrike" kern="0" cap="none" spc="0" normalizeH="0" baseline="0" noProof="0" dirty="0">
              <a:ln>
                <a:noFill/>
              </a:ln>
              <a:solidFill>
                <a:srgbClr val="FF0000"/>
              </a:solidFill>
              <a:effectLst/>
              <a:uLnTx/>
              <a:uFillTx/>
              <a:latin typeface="+mj-lt"/>
              <a:cs typeface="Arial" panose="020B0604020202020204" pitchFamily="34" charset="0"/>
            </a:endParaRPr>
          </a:p>
        </p:txBody>
      </p:sp>
      <p:sp>
        <p:nvSpPr>
          <p:cNvPr id="55" name="TextBox 54"/>
          <p:cNvSpPr txBox="1"/>
          <p:nvPr/>
        </p:nvSpPr>
        <p:spPr>
          <a:xfrm>
            <a:off x="2370680" y="213285"/>
            <a:ext cx="8966015"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ysClr val="windowText" lastClr="000000"/>
                </a:solidFill>
                <a:effectLst/>
                <a:uLnTx/>
                <a:uFillTx/>
                <a:latin typeface="+mj-lt"/>
                <a:cs typeface="Arial" panose="020B0604020202020204" pitchFamily="34" charset="0"/>
              </a:rPr>
              <a:t>Existing landscape for </a:t>
            </a:r>
            <a:r>
              <a:rPr kumimoji="0" lang="en-US" sz="4800" b="1" i="0" u="none" strike="noStrike" kern="0" cap="none" spc="0" normalizeH="0" baseline="0" noProof="0" dirty="0">
                <a:ln>
                  <a:noFill/>
                </a:ln>
                <a:solidFill>
                  <a:sysClr val="windowText" lastClr="000000"/>
                </a:solidFill>
                <a:effectLst/>
                <a:uLnTx/>
                <a:uFillTx/>
                <a:latin typeface="+mj-lt"/>
                <a:cs typeface="Arial" panose="020B0604020202020204" pitchFamily="34" charset="0"/>
              </a:rPr>
              <a:t>VOICE</a:t>
            </a:r>
            <a:r>
              <a:rPr kumimoji="0" lang="en-US" sz="4400" b="1" i="0" u="none" strike="noStrike" kern="0" cap="none" spc="0" normalizeH="0" baseline="0" noProof="0" dirty="0">
                <a:ln>
                  <a:noFill/>
                </a:ln>
                <a:solidFill>
                  <a:sysClr val="windowText" lastClr="000000"/>
                </a:solidFill>
                <a:effectLst/>
                <a:uLnTx/>
                <a:uFillTx/>
                <a:latin typeface="+mj-lt"/>
                <a:cs typeface="Arial" panose="020B0604020202020204" pitchFamily="34" charset="0"/>
              </a:rPr>
              <a:t> and </a:t>
            </a:r>
            <a:r>
              <a:rPr kumimoji="0" lang="en-US" sz="3200" b="1" i="0" u="none" strike="noStrike" kern="0" cap="none" spc="0" normalizeH="0" baseline="0" noProof="0" dirty="0">
                <a:ln>
                  <a:noFill/>
                </a:ln>
                <a:solidFill>
                  <a:sysClr val="windowText" lastClr="000000"/>
                </a:solidFill>
                <a:effectLst/>
                <a:uLnTx/>
                <a:uFillTx/>
                <a:latin typeface="+mj-lt"/>
                <a:cs typeface="Arial" panose="020B0604020202020204" pitchFamily="34" charset="0"/>
              </a:rPr>
              <a:t>data</a:t>
            </a:r>
            <a:endParaRPr kumimoji="0" lang="en-US" sz="4400" b="0" i="0" u="none" strike="noStrike" kern="0" cap="none" spc="0" normalizeH="0" baseline="0" noProof="0" dirty="0">
              <a:ln>
                <a:noFill/>
              </a:ln>
              <a:solidFill>
                <a:sysClr val="windowText" lastClr="000000"/>
              </a:solidFill>
              <a:effectLst/>
              <a:uLnTx/>
              <a:uFillTx/>
              <a:latin typeface="+mj-lt"/>
              <a:cs typeface="Arial" panose="020B0604020202020204" pitchFamily="34" charset="0"/>
            </a:endParaRPr>
          </a:p>
        </p:txBody>
      </p:sp>
      <p:sp>
        <p:nvSpPr>
          <p:cNvPr id="56" name="TextBox 55"/>
          <p:cNvSpPr txBox="1"/>
          <p:nvPr/>
        </p:nvSpPr>
        <p:spPr>
          <a:xfrm>
            <a:off x="1704842" y="1500201"/>
            <a:ext cx="6956557"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Cell towers: carry all mobile voice &amp; data</a:t>
            </a:r>
            <a:endParaRPr kumimoji="0" lang="en-US" sz="18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endParaRPr>
          </a:p>
        </p:txBody>
      </p:sp>
      <p:grpSp>
        <p:nvGrpSpPr>
          <p:cNvPr id="57" name="Group 56"/>
          <p:cNvGrpSpPr/>
          <p:nvPr/>
        </p:nvGrpSpPr>
        <p:grpSpPr>
          <a:xfrm rot="18166776">
            <a:off x="1006936" y="202028"/>
            <a:ext cx="914400" cy="914400"/>
            <a:chOff x="7300921" y="1200264"/>
            <a:chExt cx="914400" cy="914400"/>
          </a:xfrm>
        </p:grpSpPr>
        <p:sp>
          <p:nvSpPr>
            <p:cNvPr id="58" name="Arc 57"/>
            <p:cNvSpPr/>
            <p:nvPr/>
          </p:nvSpPr>
          <p:spPr>
            <a:xfrm>
              <a:off x="7300921" y="1200264"/>
              <a:ext cx="914400" cy="914400"/>
            </a:xfrm>
            <a:prstGeom prst="arc">
              <a:avLst>
                <a:gd name="adj1" fmla="val 473055"/>
                <a:gd name="adj2" fmla="val 7185678"/>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59" name="Arc 58"/>
            <p:cNvSpPr/>
            <p:nvPr/>
          </p:nvSpPr>
          <p:spPr>
            <a:xfrm>
              <a:off x="7415221" y="1314564"/>
              <a:ext cx="685800" cy="685800"/>
            </a:xfrm>
            <a:prstGeom prst="arc">
              <a:avLst>
                <a:gd name="adj1" fmla="val 527244"/>
                <a:gd name="adj2" fmla="val 6871986"/>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60" name="Arc 59"/>
            <p:cNvSpPr/>
            <p:nvPr/>
          </p:nvSpPr>
          <p:spPr>
            <a:xfrm>
              <a:off x="7529521" y="1428864"/>
              <a:ext cx="457200" cy="457200"/>
            </a:xfrm>
            <a:prstGeom prst="arc">
              <a:avLst>
                <a:gd name="adj1" fmla="val 646150"/>
                <a:gd name="adj2" fmla="val 6421463"/>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61" name="Group 60"/>
          <p:cNvGrpSpPr/>
          <p:nvPr/>
        </p:nvGrpSpPr>
        <p:grpSpPr>
          <a:xfrm rot="7074954">
            <a:off x="559261" y="211553"/>
            <a:ext cx="914400" cy="914400"/>
            <a:chOff x="7300921" y="1200264"/>
            <a:chExt cx="914400" cy="914400"/>
          </a:xfrm>
        </p:grpSpPr>
        <p:sp>
          <p:nvSpPr>
            <p:cNvPr id="62" name="Arc 61"/>
            <p:cNvSpPr/>
            <p:nvPr/>
          </p:nvSpPr>
          <p:spPr>
            <a:xfrm>
              <a:off x="7300921" y="1200264"/>
              <a:ext cx="914400" cy="914400"/>
            </a:xfrm>
            <a:prstGeom prst="arc">
              <a:avLst>
                <a:gd name="adj1" fmla="val 473055"/>
                <a:gd name="adj2" fmla="val 7185678"/>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63" name="Arc 62"/>
            <p:cNvSpPr/>
            <p:nvPr/>
          </p:nvSpPr>
          <p:spPr>
            <a:xfrm>
              <a:off x="7415221" y="1314564"/>
              <a:ext cx="685800" cy="685800"/>
            </a:xfrm>
            <a:prstGeom prst="arc">
              <a:avLst>
                <a:gd name="adj1" fmla="val 527244"/>
                <a:gd name="adj2" fmla="val 6871986"/>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64" name="Arc 63"/>
            <p:cNvSpPr/>
            <p:nvPr/>
          </p:nvSpPr>
          <p:spPr>
            <a:xfrm>
              <a:off x="7529521" y="1428864"/>
              <a:ext cx="457200" cy="457200"/>
            </a:xfrm>
            <a:prstGeom prst="arc">
              <a:avLst>
                <a:gd name="adj1" fmla="val 646150"/>
                <a:gd name="adj2" fmla="val 6421463"/>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26" name="Group 25"/>
          <p:cNvGrpSpPr/>
          <p:nvPr/>
        </p:nvGrpSpPr>
        <p:grpSpPr>
          <a:xfrm>
            <a:off x="9457569" y="2327615"/>
            <a:ext cx="1522798" cy="1906757"/>
            <a:chOff x="9675278" y="2429217"/>
            <a:chExt cx="1522798" cy="1906757"/>
          </a:xfrm>
        </p:grpSpPr>
        <p:pic>
          <p:nvPicPr>
            <p:cNvPr id="67" name="Picture 8" descr="https://img.clipartfest.com/bda37cefd263b93b52ffe6d43947384a_42635d1760e30dcb3d136d7fc20995-clipart-office-building_348-599.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368010" y="2628918"/>
              <a:ext cx="830066" cy="14287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g.clipartfest.com/bda37cefd263b93b52ffe6d43947384a_42635d1760e30dcb3d136d7fc20995-clipart-office-building_348-59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9675278" y="2429217"/>
              <a:ext cx="1107765" cy="1906757"/>
            </a:xfrm>
            <a:prstGeom prst="rect">
              <a:avLst/>
            </a:prstGeom>
            <a:solidFill>
              <a:schemeClr val="bg1"/>
            </a:solidFill>
          </p:spPr>
        </p:pic>
        <p:cxnSp>
          <p:nvCxnSpPr>
            <p:cNvPr id="24" name="Straight Connector 23"/>
            <p:cNvCxnSpPr>
              <a:cxnSpLocks/>
            </p:cNvCxnSpPr>
            <p:nvPr/>
          </p:nvCxnSpPr>
          <p:spPr>
            <a:xfrm flipH="1">
              <a:off x="10699750" y="2654994"/>
              <a:ext cx="73769" cy="36055"/>
            </a:xfrm>
            <a:prstGeom prst="line">
              <a:avLst/>
            </a:prstGeom>
            <a:ln w="38100" cap="sq">
              <a:solidFill>
                <a:schemeClr val="tx1"/>
              </a:solidFill>
              <a:bevel/>
            </a:ln>
          </p:spPr>
          <p:style>
            <a:lnRef idx="1">
              <a:schemeClr val="accent1"/>
            </a:lnRef>
            <a:fillRef idx="0">
              <a:schemeClr val="accent1"/>
            </a:fillRef>
            <a:effectRef idx="0">
              <a:schemeClr val="accent1"/>
            </a:effectRef>
            <a:fontRef idx="minor">
              <a:schemeClr val="tx1"/>
            </a:fontRef>
          </p:style>
        </p:cxnSp>
      </p:grpSp>
      <p:sp>
        <p:nvSpPr>
          <p:cNvPr id="46" name="Freeform: Shape 45"/>
          <p:cNvSpPr/>
          <p:nvPr/>
        </p:nvSpPr>
        <p:spPr>
          <a:xfrm>
            <a:off x="9203137" y="3962503"/>
            <a:ext cx="1479377" cy="1423030"/>
          </a:xfrm>
          <a:custGeom>
            <a:avLst/>
            <a:gdLst>
              <a:gd name="connsiteX0" fmla="*/ 0 w 1401272"/>
              <a:gd name="connsiteY0" fmla="*/ 1295400 h 1295400"/>
              <a:gd name="connsiteX1" fmla="*/ 1206500 w 1401272"/>
              <a:gd name="connsiteY1" fmla="*/ 647700 h 1295400"/>
              <a:gd name="connsiteX2" fmla="*/ 1384300 w 1401272"/>
              <a:gd name="connsiteY2" fmla="*/ 0 h 1295400"/>
            </a:gdLst>
            <a:ahLst/>
            <a:cxnLst>
              <a:cxn ang="0">
                <a:pos x="connsiteX0" y="connsiteY0"/>
              </a:cxn>
              <a:cxn ang="0">
                <a:pos x="connsiteX1" y="connsiteY1"/>
              </a:cxn>
              <a:cxn ang="0">
                <a:pos x="connsiteX2" y="connsiteY2"/>
              </a:cxn>
            </a:cxnLst>
            <a:rect l="l" t="t" r="r" b="b"/>
            <a:pathLst>
              <a:path w="1401272" h="1295400">
                <a:moveTo>
                  <a:pt x="0" y="1295400"/>
                </a:moveTo>
                <a:cubicBezTo>
                  <a:pt x="487891" y="1079500"/>
                  <a:pt x="975783" y="863600"/>
                  <a:pt x="1206500" y="647700"/>
                </a:cubicBezTo>
                <a:cubicBezTo>
                  <a:pt x="1437217" y="431800"/>
                  <a:pt x="1410758" y="215900"/>
                  <a:pt x="1384300" y="0"/>
                </a:cubicBezTo>
              </a:path>
            </a:pathLst>
          </a:custGeom>
          <a:ln w="31750" cap="rnd">
            <a:solidFill>
              <a:schemeClr val="accent2">
                <a:lumMod val="75000"/>
              </a:schemeClr>
            </a:soli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47" name="TextBox 46"/>
          <p:cNvSpPr txBox="1"/>
          <p:nvPr/>
        </p:nvSpPr>
        <p:spPr>
          <a:xfrm>
            <a:off x="3539864" y="901312"/>
            <a:ext cx="7179903" cy="523220"/>
          </a:xfrm>
          <a:prstGeom prst="rect">
            <a:avLst/>
          </a:prstGeom>
          <a:noFill/>
        </p:spPr>
        <p:txBody>
          <a:bodyPr wrap="square" rtlCol="0"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800" b="1" i="1" u="none" strike="noStrike" kern="0" cap="none" spc="0" normalizeH="0" baseline="0" noProof="0" dirty="0">
                <a:ln>
                  <a:noFill/>
                </a:ln>
                <a:solidFill>
                  <a:sysClr val="windowText" lastClr="000000"/>
                </a:solidFill>
                <a:effectLst/>
                <a:uLnTx/>
                <a:uFillTx/>
                <a:latin typeface="+mj-lt"/>
                <a:cs typeface="Arial" panose="020B0604020202020204" pitchFamily="34" charset="0"/>
              </a:rPr>
              <a:t>Little change in over 20 years</a:t>
            </a:r>
          </a:p>
        </p:txBody>
      </p:sp>
      <p:pic>
        <p:nvPicPr>
          <p:cNvPr id="48" name="Picture 4" descr="http://vignette1.wikia.nocookie.net/virtualworlds/images/b/bb/Streetlight_1_preview.png/revision/latest?cb=20070811183927"/>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6659274" y="3223647"/>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http://vignette1.wikia.nocookie.net/virtualworlds/images/b/bb/Streetlight_1_preview.png/revision/latest?cb=20070811183927"/>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flipH="1">
            <a:off x="5237195" y="2818947"/>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http://vignette1.wikia.nocookie.net/virtualworlds/images/b/bb/Streetlight_1_preview.png/revision/latest?cb=20070811183927"/>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flipH="1">
            <a:off x="9168491" y="4151671"/>
            <a:ext cx="1007656" cy="88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376029"/>
      </p:ext>
    </p:extLst>
  </p:cSld>
  <p:clrMapOvr>
    <a:masterClrMapping/>
  </p:clrMapOvr>
  <mc:AlternateContent xmlns:mc="http://schemas.openxmlformats.org/markup-compatibility/2006" xmlns:p14="http://schemas.microsoft.com/office/powerpoint/2010/main">
    <mc:Choice Requires="p14">
      <p:transition spd="slow" p14:dur="5000" advTm="15000"/>
    </mc:Choice>
    <mc:Fallback xmlns="">
      <p:transition spd="slow"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p:cNvGrpSpPr/>
          <p:nvPr/>
        </p:nvGrpSpPr>
        <p:grpSpPr>
          <a:xfrm>
            <a:off x="9457569" y="2327615"/>
            <a:ext cx="1522798" cy="1906757"/>
            <a:chOff x="9675278" y="2429217"/>
            <a:chExt cx="1522798" cy="1906757"/>
          </a:xfrm>
        </p:grpSpPr>
        <p:pic>
          <p:nvPicPr>
            <p:cNvPr id="145" name="Picture 8" descr="https://img.clipartfest.com/bda37cefd263b93b52ffe6d43947384a_42635d1760e30dcb3d136d7fc20995-clipart-office-building_348-59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368010" y="2628918"/>
              <a:ext cx="830066" cy="142876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8" descr="https://img.clipartfest.com/bda37cefd263b93b52ffe6d43947384a_42635d1760e30dcb3d136d7fc20995-clipart-office-building_348-59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675278" y="2429217"/>
              <a:ext cx="1107765" cy="1906757"/>
            </a:xfrm>
            <a:prstGeom prst="rect">
              <a:avLst/>
            </a:prstGeom>
            <a:solidFill>
              <a:schemeClr val="bg1"/>
            </a:solidFill>
          </p:spPr>
        </p:pic>
        <p:cxnSp>
          <p:nvCxnSpPr>
            <p:cNvPr id="147" name="Straight Connector 146"/>
            <p:cNvCxnSpPr>
              <a:cxnSpLocks/>
            </p:cNvCxnSpPr>
            <p:nvPr/>
          </p:nvCxnSpPr>
          <p:spPr>
            <a:xfrm flipH="1">
              <a:off x="10699750" y="2654994"/>
              <a:ext cx="73769" cy="36055"/>
            </a:xfrm>
            <a:prstGeom prst="line">
              <a:avLst/>
            </a:prstGeom>
            <a:ln w="38100" cap="sq">
              <a:solidFill>
                <a:schemeClr val="tx1"/>
              </a:solidFill>
              <a:bevel/>
            </a:ln>
          </p:spPr>
          <p:style>
            <a:lnRef idx="1">
              <a:schemeClr val="accent1"/>
            </a:lnRef>
            <a:fillRef idx="0">
              <a:schemeClr val="accent1"/>
            </a:fillRef>
            <a:effectRef idx="0">
              <a:schemeClr val="accent1"/>
            </a:effectRef>
            <a:fontRef idx="minor">
              <a:schemeClr val="tx1"/>
            </a:fontRef>
          </p:style>
        </p:cxnSp>
      </p:grpSp>
      <p:pic>
        <p:nvPicPr>
          <p:cNvPr id="2054" name="Picture 6" descr="http://freevector.co/wp-content/uploads/2010/08/62369-3d-ho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352800" y="3619567"/>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http://freevector.co/wp-content/uploads/2010/08/62369-3d-ho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617970" y="2930695"/>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freevector.co/wp-content/uploads/2010/08/62369-3d-ho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883141" y="2241823"/>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vignette1.wikia.nocookie.net/virtualworlds/images/b/bb/Streetlight_1_preview.png/revision/latest?cb=20070811183927"/>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flipH="1">
            <a:off x="4095750" y="3632267"/>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http://vignette1.wikia.nocookie.net/virtualworlds/images/b/bb/Streetlight_1_preview.png/revision/latest?cb=20070811183927"/>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flipH="1">
            <a:off x="6630763" y="2241823"/>
            <a:ext cx="1007656" cy="88892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cxnSpLocks/>
          </p:cNvCxnSpPr>
          <p:nvPr/>
        </p:nvCxnSpPr>
        <p:spPr>
          <a:xfrm flipV="1">
            <a:off x="3874138" y="2785929"/>
            <a:ext cx="3889122" cy="20850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4617970" y="2905146"/>
            <a:ext cx="4043430" cy="223510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4" descr="http://vignette1.wikia.nocookie.net/virtualworlds/images/b/bb/Streetlight_1_preview.png/revision/latest?cb=20070811183927"/>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7799163" y="2572059"/>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freevector.co/wp-content/uploads/2010/08/62369-3d-ho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300921" y="4850466"/>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freevector.co/wp-content/uploads/2010/08/62369-3d-ho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566091" y="4161594"/>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vignette1.wikia.nocookie.net/virtualworlds/images/b/bb/Streetlight_1_preview.png/revision/latest?cb=20070811183927"/>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flipH="1">
            <a:off x="8043871" y="4863166"/>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vignette1.wikia.nocookie.net/virtualworlds/images/b/bb/Streetlight_1_preview.png/revision/latest?cb=20070811183927"/>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flipH="1">
            <a:off x="10578884" y="3472722"/>
            <a:ext cx="1007656" cy="88892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p:cNvCxnSpPr>
            <a:cxnSpLocks/>
          </p:cNvCxnSpPr>
          <p:nvPr/>
        </p:nvCxnSpPr>
        <p:spPr>
          <a:xfrm flipV="1">
            <a:off x="7720659" y="4016828"/>
            <a:ext cx="3889122" cy="20850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704842" y="1488771"/>
            <a:ext cx="666538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Cell towers: carry all mobile voice &amp; some data</a:t>
            </a:r>
            <a:endParaRPr kumimoji="0" lang="en-US" sz="18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endParaRPr>
          </a:p>
        </p:txBody>
      </p:sp>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29007" r="28358"/>
          <a:stretch/>
        </p:blipFill>
        <p:spPr>
          <a:xfrm>
            <a:off x="956959" y="406424"/>
            <a:ext cx="564326" cy="1627405"/>
          </a:xfrm>
          <a:prstGeom prst="rect">
            <a:avLst/>
          </a:prstGeom>
        </p:spPr>
      </p:pic>
      <p:sp>
        <p:nvSpPr>
          <p:cNvPr id="44" name="Freeform: Shape 43"/>
          <p:cNvSpPr/>
          <p:nvPr/>
        </p:nvSpPr>
        <p:spPr>
          <a:xfrm>
            <a:off x="3173502" y="4495053"/>
            <a:ext cx="1231112" cy="857887"/>
          </a:xfrm>
          <a:custGeom>
            <a:avLst/>
            <a:gdLst>
              <a:gd name="connsiteX0" fmla="*/ 0 w 1401272"/>
              <a:gd name="connsiteY0" fmla="*/ 1295400 h 1295400"/>
              <a:gd name="connsiteX1" fmla="*/ 1206500 w 1401272"/>
              <a:gd name="connsiteY1" fmla="*/ 647700 h 1295400"/>
              <a:gd name="connsiteX2" fmla="*/ 1384300 w 1401272"/>
              <a:gd name="connsiteY2" fmla="*/ 0 h 1295400"/>
              <a:gd name="connsiteX0" fmla="*/ 0 w 1385631"/>
              <a:gd name="connsiteY0" fmla="*/ 1295400 h 1295400"/>
              <a:gd name="connsiteX1" fmla="*/ 805993 w 1385631"/>
              <a:gd name="connsiteY1" fmla="*/ 912260 h 1295400"/>
              <a:gd name="connsiteX2" fmla="*/ 1384300 w 1385631"/>
              <a:gd name="connsiteY2" fmla="*/ 0 h 1295400"/>
            </a:gdLst>
            <a:ahLst/>
            <a:cxnLst>
              <a:cxn ang="0">
                <a:pos x="connsiteX0" y="connsiteY0"/>
              </a:cxn>
              <a:cxn ang="0">
                <a:pos x="connsiteX1" y="connsiteY1"/>
              </a:cxn>
              <a:cxn ang="0">
                <a:pos x="connsiteX2" y="connsiteY2"/>
              </a:cxn>
            </a:cxnLst>
            <a:rect l="l" t="t" r="r" b="b"/>
            <a:pathLst>
              <a:path w="1385631" h="1295400">
                <a:moveTo>
                  <a:pt x="0" y="1295400"/>
                </a:moveTo>
                <a:cubicBezTo>
                  <a:pt x="487891" y="1079500"/>
                  <a:pt x="575276" y="1128160"/>
                  <a:pt x="805993" y="912260"/>
                </a:cubicBezTo>
                <a:cubicBezTo>
                  <a:pt x="1036710" y="696360"/>
                  <a:pt x="1410758" y="215900"/>
                  <a:pt x="1384300" y="0"/>
                </a:cubicBezTo>
              </a:path>
            </a:pathLst>
          </a:custGeom>
          <a:ln w="31750" cap="rnd">
            <a:solidFill>
              <a:srgbClr val="00A4DE"/>
            </a:solidFill>
            <a:round/>
            <a:headEnd type="oval" w="med" len="med"/>
            <a:tailEnd type="oval"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45" name="Freeform: Shape 44"/>
          <p:cNvSpPr/>
          <p:nvPr/>
        </p:nvSpPr>
        <p:spPr>
          <a:xfrm>
            <a:off x="4404936" y="3073636"/>
            <a:ext cx="2530031" cy="1421417"/>
          </a:xfrm>
          <a:custGeom>
            <a:avLst/>
            <a:gdLst>
              <a:gd name="connsiteX0" fmla="*/ 0 w 1401272"/>
              <a:gd name="connsiteY0" fmla="*/ 1295400 h 1295400"/>
              <a:gd name="connsiteX1" fmla="*/ 1206500 w 1401272"/>
              <a:gd name="connsiteY1" fmla="*/ 647700 h 1295400"/>
              <a:gd name="connsiteX2" fmla="*/ 1384300 w 1401272"/>
              <a:gd name="connsiteY2" fmla="*/ 0 h 1295400"/>
              <a:gd name="connsiteX0" fmla="*/ 0 w 1385834"/>
              <a:gd name="connsiteY0" fmla="*/ 1295400 h 1295400"/>
              <a:gd name="connsiteX1" fmla="*/ 858609 w 1385834"/>
              <a:gd name="connsiteY1" fmla="*/ 869860 h 1295400"/>
              <a:gd name="connsiteX2" fmla="*/ 1384300 w 1385834"/>
              <a:gd name="connsiteY2" fmla="*/ 0 h 1295400"/>
              <a:gd name="connsiteX0" fmla="*/ 0 w 1385745"/>
              <a:gd name="connsiteY0" fmla="*/ 1295400 h 1295400"/>
              <a:gd name="connsiteX1" fmla="*/ 837310 w 1385745"/>
              <a:gd name="connsiteY1" fmla="*/ 858167 h 1295400"/>
              <a:gd name="connsiteX2" fmla="*/ 1384300 w 1385745"/>
              <a:gd name="connsiteY2" fmla="*/ 0 h 1295400"/>
            </a:gdLst>
            <a:ahLst/>
            <a:cxnLst>
              <a:cxn ang="0">
                <a:pos x="connsiteX0" y="connsiteY0"/>
              </a:cxn>
              <a:cxn ang="0">
                <a:pos x="connsiteX1" y="connsiteY1"/>
              </a:cxn>
              <a:cxn ang="0">
                <a:pos x="connsiteX2" y="connsiteY2"/>
              </a:cxn>
            </a:cxnLst>
            <a:rect l="l" t="t" r="r" b="b"/>
            <a:pathLst>
              <a:path w="1385745" h="1295400">
                <a:moveTo>
                  <a:pt x="0" y="1295400"/>
                </a:moveTo>
                <a:cubicBezTo>
                  <a:pt x="487891" y="1079500"/>
                  <a:pt x="606593" y="1074067"/>
                  <a:pt x="837310" y="858167"/>
                </a:cubicBezTo>
                <a:cubicBezTo>
                  <a:pt x="1068027" y="642267"/>
                  <a:pt x="1410758" y="215900"/>
                  <a:pt x="1384300" y="0"/>
                </a:cubicBezTo>
              </a:path>
            </a:pathLst>
          </a:custGeom>
          <a:ln w="31750" cap="rnd">
            <a:solidFill>
              <a:srgbClr val="00A4DE"/>
            </a:solidFill>
            <a:round/>
            <a:headEnd type="oval" w="med" len="med"/>
            <a:tailEnd type="oval"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pic>
        <p:nvPicPr>
          <p:cNvPr id="17" name="Picture 6" descr="http://freevector.co/wp-content/uploads/2010/08/62369-3d-ho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988560" y="3762509"/>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vignette1.wikia.nocookie.net/virtualworlds/images/b/bb/Streetlight_1_preview.png/revision/latest?cb=20070811183927"/>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264150" y="3962503"/>
            <a:ext cx="1007656" cy="888928"/>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Shape 37"/>
          <p:cNvSpPr/>
          <p:nvPr/>
        </p:nvSpPr>
        <p:spPr>
          <a:xfrm rot="10800000">
            <a:off x="4041580" y="4449450"/>
            <a:ext cx="1852928" cy="960611"/>
          </a:xfrm>
          <a:custGeom>
            <a:avLst/>
            <a:gdLst>
              <a:gd name="connsiteX0" fmla="*/ 0 w 1401272"/>
              <a:gd name="connsiteY0" fmla="*/ 1295400 h 1295400"/>
              <a:gd name="connsiteX1" fmla="*/ 1206500 w 1401272"/>
              <a:gd name="connsiteY1" fmla="*/ 647700 h 1295400"/>
              <a:gd name="connsiteX2" fmla="*/ 1384300 w 1401272"/>
              <a:gd name="connsiteY2" fmla="*/ 0 h 1295400"/>
              <a:gd name="connsiteX0" fmla="*/ 0 w 1385834"/>
              <a:gd name="connsiteY0" fmla="*/ 1295400 h 1295400"/>
              <a:gd name="connsiteX1" fmla="*/ 858609 w 1385834"/>
              <a:gd name="connsiteY1" fmla="*/ 869860 h 1295400"/>
              <a:gd name="connsiteX2" fmla="*/ 1384300 w 1385834"/>
              <a:gd name="connsiteY2" fmla="*/ 0 h 1295400"/>
            </a:gdLst>
            <a:ahLst/>
            <a:cxnLst>
              <a:cxn ang="0">
                <a:pos x="connsiteX0" y="connsiteY0"/>
              </a:cxn>
              <a:cxn ang="0">
                <a:pos x="connsiteX1" y="connsiteY1"/>
              </a:cxn>
              <a:cxn ang="0">
                <a:pos x="connsiteX2" y="connsiteY2"/>
              </a:cxn>
            </a:cxnLst>
            <a:rect l="l" t="t" r="r" b="b"/>
            <a:pathLst>
              <a:path w="1385834" h="1295400">
                <a:moveTo>
                  <a:pt x="0" y="1295400"/>
                </a:moveTo>
                <a:cubicBezTo>
                  <a:pt x="487891" y="1079500"/>
                  <a:pt x="627892" y="1085760"/>
                  <a:pt x="858609" y="869860"/>
                </a:cubicBezTo>
                <a:cubicBezTo>
                  <a:pt x="1089326" y="653960"/>
                  <a:pt x="1410758" y="215900"/>
                  <a:pt x="1384300" y="0"/>
                </a:cubicBezTo>
              </a:path>
            </a:pathLst>
          </a:custGeom>
          <a:ln w="31750" cap="rnd">
            <a:solidFill>
              <a:srgbClr val="00A4DE"/>
            </a:solidFill>
            <a:round/>
            <a:headEnd type="oval" w="med" len="med"/>
            <a:tailEnd type="oval"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52" name="TextBox 51"/>
          <p:cNvSpPr txBox="1"/>
          <p:nvPr/>
        </p:nvSpPr>
        <p:spPr>
          <a:xfrm>
            <a:off x="2362460" y="5313889"/>
            <a:ext cx="2004070" cy="400110"/>
          </a:xfrm>
          <a:prstGeom prst="rect">
            <a:avLst/>
          </a:prstGeom>
          <a:solidFill>
            <a:schemeClr val="bg1"/>
          </a:solidFill>
          <a:ln w="25400">
            <a:solidFill>
              <a:srgbClr val="00A4DE"/>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Fiber Lines</a:t>
            </a:r>
            <a:endParaRPr kumimoji="0" lang="en-US" sz="18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endParaRPr>
          </a:p>
        </p:txBody>
      </p:sp>
      <p:sp>
        <p:nvSpPr>
          <p:cNvPr id="40" name="Freeform: Shape 39"/>
          <p:cNvSpPr/>
          <p:nvPr/>
        </p:nvSpPr>
        <p:spPr>
          <a:xfrm>
            <a:off x="8421240" y="4289191"/>
            <a:ext cx="2504108" cy="1395168"/>
          </a:xfrm>
          <a:custGeom>
            <a:avLst/>
            <a:gdLst>
              <a:gd name="connsiteX0" fmla="*/ 0 w 1401272"/>
              <a:gd name="connsiteY0" fmla="*/ 1295400 h 1295400"/>
              <a:gd name="connsiteX1" fmla="*/ 1206500 w 1401272"/>
              <a:gd name="connsiteY1" fmla="*/ 647700 h 1295400"/>
              <a:gd name="connsiteX2" fmla="*/ 1384300 w 1401272"/>
              <a:gd name="connsiteY2" fmla="*/ 0 h 1295400"/>
              <a:gd name="connsiteX0" fmla="*/ 0 w 1385834"/>
              <a:gd name="connsiteY0" fmla="*/ 1295400 h 1295400"/>
              <a:gd name="connsiteX1" fmla="*/ 858609 w 1385834"/>
              <a:gd name="connsiteY1" fmla="*/ 869860 h 1295400"/>
              <a:gd name="connsiteX2" fmla="*/ 1384300 w 1385834"/>
              <a:gd name="connsiteY2" fmla="*/ 0 h 1295400"/>
              <a:gd name="connsiteX0" fmla="*/ 0 w 1385745"/>
              <a:gd name="connsiteY0" fmla="*/ 1295400 h 1295400"/>
              <a:gd name="connsiteX1" fmla="*/ 837310 w 1385745"/>
              <a:gd name="connsiteY1" fmla="*/ 858167 h 1295400"/>
              <a:gd name="connsiteX2" fmla="*/ 1384300 w 1385745"/>
              <a:gd name="connsiteY2" fmla="*/ 0 h 1295400"/>
            </a:gdLst>
            <a:ahLst/>
            <a:cxnLst>
              <a:cxn ang="0">
                <a:pos x="connsiteX0" y="connsiteY0"/>
              </a:cxn>
              <a:cxn ang="0">
                <a:pos x="connsiteX1" y="connsiteY1"/>
              </a:cxn>
              <a:cxn ang="0">
                <a:pos x="connsiteX2" y="connsiteY2"/>
              </a:cxn>
            </a:cxnLst>
            <a:rect l="l" t="t" r="r" b="b"/>
            <a:pathLst>
              <a:path w="1385745" h="1295400">
                <a:moveTo>
                  <a:pt x="0" y="1295400"/>
                </a:moveTo>
                <a:cubicBezTo>
                  <a:pt x="487891" y="1079500"/>
                  <a:pt x="606593" y="1074067"/>
                  <a:pt x="837310" y="858167"/>
                </a:cubicBezTo>
                <a:cubicBezTo>
                  <a:pt x="1068027" y="642267"/>
                  <a:pt x="1410758" y="215900"/>
                  <a:pt x="1384300" y="0"/>
                </a:cubicBezTo>
              </a:path>
            </a:pathLst>
          </a:custGeom>
          <a:ln w="31750" cap="rnd">
            <a:solidFill>
              <a:srgbClr val="00A4DE"/>
            </a:solidFill>
            <a:round/>
            <a:headEnd type="oval" w="med" len="med"/>
            <a:tailEnd type="oval"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47" name="Freeform: Shape 46"/>
          <p:cNvSpPr/>
          <p:nvPr/>
        </p:nvSpPr>
        <p:spPr>
          <a:xfrm>
            <a:off x="7177085" y="5684359"/>
            <a:ext cx="1244155" cy="872297"/>
          </a:xfrm>
          <a:custGeom>
            <a:avLst/>
            <a:gdLst>
              <a:gd name="connsiteX0" fmla="*/ 0 w 1401272"/>
              <a:gd name="connsiteY0" fmla="*/ 1295400 h 1295400"/>
              <a:gd name="connsiteX1" fmla="*/ 1206500 w 1401272"/>
              <a:gd name="connsiteY1" fmla="*/ 647700 h 1295400"/>
              <a:gd name="connsiteX2" fmla="*/ 1384300 w 1401272"/>
              <a:gd name="connsiteY2" fmla="*/ 0 h 1295400"/>
              <a:gd name="connsiteX0" fmla="*/ 0 w 1385631"/>
              <a:gd name="connsiteY0" fmla="*/ 1295400 h 1295400"/>
              <a:gd name="connsiteX1" fmla="*/ 805993 w 1385631"/>
              <a:gd name="connsiteY1" fmla="*/ 912260 h 1295400"/>
              <a:gd name="connsiteX2" fmla="*/ 1384300 w 1385631"/>
              <a:gd name="connsiteY2" fmla="*/ 0 h 1295400"/>
            </a:gdLst>
            <a:ahLst/>
            <a:cxnLst>
              <a:cxn ang="0">
                <a:pos x="connsiteX0" y="connsiteY0"/>
              </a:cxn>
              <a:cxn ang="0">
                <a:pos x="connsiteX1" y="connsiteY1"/>
              </a:cxn>
              <a:cxn ang="0">
                <a:pos x="connsiteX2" y="connsiteY2"/>
              </a:cxn>
            </a:cxnLst>
            <a:rect l="l" t="t" r="r" b="b"/>
            <a:pathLst>
              <a:path w="1385631" h="1295400">
                <a:moveTo>
                  <a:pt x="0" y="1295400"/>
                </a:moveTo>
                <a:cubicBezTo>
                  <a:pt x="487891" y="1079500"/>
                  <a:pt x="575276" y="1128160"/>
                  <a:pt x="805993" y="912260"/>
                </a:cubicBezTo>
                <a:cubicBezTo>
                  <a:pt x="1036710" y="696360"/>
                  <a:pt x="1410758" y="215900"/>
                  <a:pt x="1384300" y="0"/>
                </a:cubicBezTo>
              </a:path>
            </a:pathLst>
          </a:custGeom>
          <a:ln w="31750" cap="rnd">
            <a:solidFill>
              <a:srgbClr val="00A4DE"/>
            </a:solidFill>
            <a:round/>
            <a:headEnd type="oval" w="med" len="med"/>
            <a:tailEnd type="oval"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2" name="Freeform: Shape 1"/>
          <p:cNvSpPr/>
          <p:nvPr/>
        </p:nvSpPr>
        <p:spPr>
          <a:xfrm>
            <a:off x="3933538" y="4289191"/>
            <a:ext cx="471398" cy="172222"/>
          </a:xfrm>
          <a:custGeom>
            <a:avLst/>
            <a:gdLst>
              <a:gd name="connsiteX0" fmla="*/ 952825 w 952825"/>
              <a:gd name="connsiteY0" fmla="*/ 410297 h 410297"/>
              <a:gd name="connsiteX1" fmla="*/ 609925 w 952825"/>
              <a:gd name="connsiteY1" fmla="*/ 29297 h 410297"/>
              <a:gd name="connsiteX2" fmla="*/ 38425 w 952825"/>
              <a:gd name="connsiteY2" fmla="*/ 67397 h 410297"/>
              <a:gd name="connsiteX0" fmla="*/ 952825 w 952825"/>
              <a:gd name="connsiteY0" fmla="*/ 545777 h 545777"/>
              <a:gd name="connsiteX1" fmla="*/ 609925 w 952825"/>
              <a:gd name="connsiteY1" fmla="*/ 164777 h 545777"/>
              <a:gd name="connsiteX2" fmla="*/ 38425 w 952825"/>
              <a:gd name="connsiteY2" fmla="*/ 16684 h 545777"/>
              <a:gd name="connsiteX0" fmla="*/ 945929 w 945929"/>
              <a:gd name="connsiteY0" fmla="*/ 547362 h 547362"/>
              <a:gd name="connsiteX1" fmla="*/ 770303 w 945929"/>
              <a:gd name="connsiteY1" fmla="*/ 150846 h 547362"/>
              <a:gd name="connsiteX2" fmla="*/ 31529 w 945929"/>
              <a:gd name="connsiteY2" fmla="*/ 18269 h 547362"/>
              <a:gd name="connsiteX0" fmla="*/ 947726 w 947726"/>
              <a:gd name="connsiteY0" fmla="*/ 557722 h 557722"/>
              <a:gd name="connsiteX1" fmla="*/ 721918 w 947726"/>
              <a:gd name="connsiteY1" fmla="*/ 99141 h 557722"/>
              <a:gd name="connsiteX2" fmla="*/ 33326 w 947726"/>
              <a:gd name="connsiteY2" fmla="*/ 28629 h 557722"/>
              <a:gd name="connsiteX0" fmla="*/ 955215 w 955215"/>
              <a:gd name="connsiteY0" fmla="*/ 546075 h 546075"/>
              <a:gd name="connsiteX1" fmla="*/ 567385 w 955215"/>
              <a:gd name="connsiteY1" fmla="*/ 161968 h 546075"/>
              <a:gd name="connsiteX2" fmla="*/ 40815 w 955215"/>
              <a:gd name="connsiteY2" fmla="*/ 16982 h 546075"/>
            </a:gdLst>
            <a:ahLst/>
            <a:cxnLst>
              <a:cxn ang="0">
                <a:pos x="connsiteX0" y="connsiteY0"/>
              </a:cxn>
              <a:cxn ang="0">
                <a:pos x="connsiteX1" y="connsiteY1"/>
              </a:cxn>
              <a:cxn ang="0">
                <a:pos x="connsiteX2" y="connsiteY2"/>
              </a:cxn>
            </a:cxnLst>
            <a:rect l="l" t="t" r="r" b="b"/>
            <a:pathLst>
              <a:path w="955215" h="546075">
                <a:moveTo>
                  <a:pt x="955215" y="546075"/>
                </a:moveTo>
                <a:cubicBezTo>
                  <a:pt x="859965" y="384150"/>
                  <a:pt x="719785" y="250150"/>
                  <a:pt x="567385" y="161968"/>
                </a:cubicBezTo>
                <a:cubicBezTo>
                  <a:pt x="414985" y="73786"/>
                  <a:pt x="-156035" y="-44401"/>
                  <a:pt x="40815" y="16982"/>
                </a:cubicBezTo>
              </a:path>
            </a:pathLst>
          </a:custGeom>
          <a:noFill/>
          <a:ln w="34925">
            <a:solidFill>
              <a:srgbClr val="00A4D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48" name="Freeform: Shape 47"/>
          <p:cNvSpPr/>
          <p:nvPr/>
        </p:nvSpPr>
        <p:spPr>
          <a:xfrm rot="6950608">
            <a:off x="4345549" y="3923197"/>
            <a:ext cx="1007712" cy="304832"/>
          </a:xfrm>
          <a:custGeom>
            <a:avLst/>
            <a:gdLst>
              <a:gd name="connsiteX0" fmla="*/ 952825 w 952825"/>
              <a:gd name="connsiteY0" fmla="*/ 410297 h 410297"/>
              <a:gd name="connsiteX1" fmla="*/ 609925 w 952825"/>
              <a:gd name="connsiteY1" fmla="*/ 29297 h 410297"/>
              <a:gd name="connsiteX2" fmla="*/ 38425 w 952825"/>
              <a:gd name="connsiteY2" fmla="*/ 67397 h 410297"/>
              <a:gd name="connsiteX0" fmla="*/ 952825 w 952825"/>
              <a:gd name="connsiteY0" fmla="*/ 545777 h 545777"/>
              <a:gd name="connsiteX1" fmla="*/ 609925 w 952825"/>
              <a:gd name="connsiteY1" fmla="*/ 164777 h 545777"/>
              <a:gd name="connsiteX2" fmla="*/ 38425 w 952825"/>
              <a:gd name="connsiteY2" fmla="*/ 16684 h 545777"/>
              <a:gd name="connsiteX0" fmla="*/ 945929 w 945929"/>
              <a:gd name="connsiteY0" fmla="*/ 547362 h 547362"/>
              <a:gd name="connsiteX1" fmla="*/ 770303 w 945929"/>
              <a:gd name="connsiteY1" fmla="*/ 150846 h 547362"/>
              <a:gd name="connsiteX2" fmla="*/ 31529 w 945929"/>
              <a:gd name="connsiteY2" fmla="*/ 18269 h 547362"/>
              <a:gd name="connsiteX0" fmla="*/ 947726 w 947726"/>
              <a:gd name="connsiteY0" fmla="*/ 557722 h 557722"/>
              <a:gd name="connsiteX1" fmla="*/ 721918 w 947726"/>
              <a:gd name="connsiteY1" fmla="*/ 99141 h 557722"/>
              <a:gd name="connsiteX2" fmla="*/ 33326 w 947726"/>
              <a:gd name="connsiteY2" fmla="*/ 28629 h 557722"/>
              <a:gd name="connsiteX0" fmla="*/ 955215 w 955215"/>
              <a:gd name="connsiteY0" fmla="*/ 546075 h 546075"/>
              <a:gd name="connsiteX1" fmla="*/ 567385 w 955215"/>
              <a:gd name="connsiteY1" fmla="*/ 161968 h 546075"/>
              <a:gd name="connsiteX2" fmla="*/ 40815 w 955215"/>
              <a:gd name="connsiteY2" fmla="*/ 16982 h 546075"/>
              <a:gd name="connsiteX0" fmla="*/ 960193 w 960193"/>
              <a:gd name="connsiteY0" fmla="*/ 970548 h 970548"/>
              <a:gd name="connsiteX1" fmla="*/ 493550 w 960193"/>
              <a:gd name="connsiteY1" fmla="*/ 11254 h 970548"/>
              <a:gd name="connsiteX2" fmla="*/ 45793 w 960193"/>
              <a:gd name="connsiteY2" fmla="*/ 441455 h 970548"/>
              <a:gd name="connsiteX0" fmla="*/ 953330 w 953330"/>
              <a:gd name="connsiteY0" fmla="*/ 986091 h 986091"/>
              <a:gd name="connsiteX1" fmla="*/ 486687 w 953330"/>
              <a:gd name="connsiteY1" fmla="*/ 26797 h 986091"/>
              <a:gd name="connsiteX2" fmla="*/ 46233 w 953330"/>
              <a:gd name="connsiteY2" fmla="*/ 277207 h 986091"/>
              <a:gd name="connsiteX0" fmla="*/ 775884 w 775884"/>
              <a:gd name="connsiteY0" fmla="*/ 970840 h 970840"/>
              <a:gd name="connsiteX1" fmla="*/ 309241 w 775884"/>
              <a:gd name="connsiteY1" fmla="*/ 11546 h 970840"/>
              <a:gd name="connsiteX2" fmla="*/ 61885 w 775884"/>
              <a:gd name="connsiteY2" fmla="*/ 436801 h 970840"/>
              <a:gd name="connsiteX0" fmla="*/ 715049 w 715049"/>
              <a:gd name="connsiteY0" fmla="*/ 973060 h 973060"/>
              <a:gd name="connsiteX1" fmla="*/ 248406 w 715049"/>
              <a:gd name="connsiteY1" fmla="*/ 13766 h 973060"/>
              <a:gd name="connsiteX2" fmla="*/ 1050 w 715049"/>
              <a:gd name="connsiteY2" fmla="*/ 439021 h 973060"/>
              <a:gd name="connsiteX0" fmla="*/ 714730 w 714730"/>
              <a:gd name="connsiteY0" fmla="*/ 845513 h 845513"/>
              <a:gd name="connsiteX1" fmla="*/ 316597 w 714730"/>
              <a:gd name="connsiteY1" fmla="*/ 19723 h 845513"/>
              <a:gd name="connsiteX2" fmla="*/ 731 w 714730"/>
              <a:gd name="connsiteY2" fmla="*/ 311474 h 845513"/>
            </a:gdLst>
            <a:ahLst/>
            <a:cxnLst>
              <a:cxn ang="0">
                <a:pos x="connsiteX0" y="connsiteY0"/>
              </a:cxn>
              <a:cxn ang="0">
                <a:pos x="connsiteX1" y="connsiteY1"/>
              </a:cxn>
              <a:cxn ang="0">
                <a:pos x="connsiteX2" y="connsiteY2"/>
              </a:cxn>
            </a:cxnLst>
            <a:rect l="l" t="t" r="r" b="b"/>
            <a:pathLst>
              <a:path w="714730" h="845513">
                <a:moveTo>
                  <a:pt x="714730" y="845513"/>
                </a:moveTo>
                <a:cubicBezTo>
                  <a:pt x="619480" y="683588"/>
                  <a:pt x="435597" y="108729"/>
                  <a:pt x="316597" y="19723"/>
                </a:cubicBezTo>
                <a:cubicBezTo>
                  <a:pt x="197597" y="-69283"/>
                  <a:pt x="-13995" y="163321"/>
                  <a:pt x="731" y="311474"/>
                </a:cubicBezTo>
              </a:path>
            </a:pathLst>
          </a:custGeom>
          <a:noFill/>
          <a:ln w="34925">
            <a:solidFill>
              <a:srgbClr val="00A4D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56" name="Freeform: Shape 55"/>
          <p:cNvSpPr/>
          <p:nvPr/>
        </p:nvSpPr>
        <p:spPr>
          <a:xfrm>
            <a:off x="6463569" y="2923516"/>
            <a:ext cx="471398" cy="172222"/>
          </a:xfrm>
          <a:custGeom>
            <a:avLst/>
            <a:gdLst>
              <a:gd name="connsiteX0" fmla="*/ 952825 w 952825"/>
              <a:gd name="connsiteY0" fmla="*/ 410297 h 410297"/>
              <a:gd name="connsiteX1" fmla="*/ 609925 w 952825"/>
              <a:gd name="connsiteY1" fmla="*/ 29297 h 410297"/>
              <a:gd name="connsiteX2" fmla="*/ 38425 w 952825"/>
              <a:gd name="connsiteY2" fmla="*/ 67397 h 410297"/>
              <a:gd name="connsiteX0" fmla="*/ 952825 w 952825"/>
              <a:gd name="connsiteY0" fmla="*/ 545777 h 545777"/>
              <a:gd name="connsiteX1" fmla="*/ 609925 w 952825"/>
              <a:gd name="connsiteY1" fmla="*/ 164777 h 545777"/>
              <a:gd name="connsiteX2" fmla="*/ 38425 w 952825"/>
              <a:gd name="connsiteY2" fmla="*/ 16684 h 545777"/>
              <a:gd name="connsiteX0" fmla="*/ 945929 w 945929"/>
              <a:gd name="connsiteY0" fmla="*/ 547362 h 547362"/>
              <a:gd name="connsiteX1" fmla="*/ 770303 w 945929"/>
              <a:gd name="connsiteY1" fmla="*/ 150846 h 547362"/>
              <a:gd name="connsiteX2" fmla="*/ 31529 w 945929"/>
              <a:gd name="connsiteY2" fmla="*/ 18269 h 547362"/>
              <a:gd name="connsiteX0" fmla="*/ 947726 w 947726"/>
              <a:gd name="connsiteY0" fmla="*/ 557722 h 557722"/>
              <a:gd name="connsiteX1" fmla="*/ 721918 w 947726"/>
              <a:gd name="connsiteY1" fmla="*/ 99141 h 557722"/>
              <a:gd name="connsiteX2" fmla="*/ 33326 w 947726"/>
              <a:gd name="connsiteY2" fmla="*/ 28629 h 557722"/>
              <a:gd name="connsiteX0" fmla="*/ 955215 w 955215"/>
              <a:gd name="connsiteY0" fmla="*/ 546075 h 546075"/>
              <a:gd name="connsiteX1" fmla="*/ 567385 w 955215"/>
              <a:gd name="connsiteY1" fmla="*/ 161968 h 546075"/>
              <a:gd name="connsiteX2" fmla="*/ 40815 w 955215"/>
              <a:gd name="connsiteY2" fmla="*/ 16982 h 546075"/>
            </a:gdLst>
            <a:ahLst/>
            <a:cxnLst>
              <a:cxn ang="0">
                <a:pos x="connsiteX0" y="connsiteY0"/>
              </a:cxn>
              <a:cxn ang="0">
                <a:pos x="connsiteX1" y="connsiteY1"/>
              </a:cxn>
              <a:cxn ang="0">
                <a:pos x="connsiteX2" y="connsiteY2"/>
              </a:cxn>
            </a:cxnLst>
            <a:rect l="l" t="t" r="r" b="b"/>
            <a:pathLst>
              <a:path w="955215" h="546075">
                <a:moveTo>
                  <a:pt x="955215" y="546075"/>
                </a:moveTo>
                <a:cubicBezTo>
                  <a:pt x="859965" y="384150"/>
                  <a:pt x="719785" y="250150"/>
                  <a:pt x="567385" y="161968"/>
                </a:cubicBezTo>
                <a:cubicBezTo>
                  <a:pt x="414985" y="73786"/>
                  <a:pt x="-156035" y="-44401"/>
                  <a:pt x="40815" y="16982"/>
                </a:cubicBezTo>
              </a:path>
            </a:pathLst>
          </a:custGeom>
          <a:noFill/>
          <a:ln w="34925">
            <a:solidFill>
              <a:srgbClr val="00A4D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60" name="Freeform: Shape 59"/>
          <p:cNvSpPr/>
          <p:nvPr/>
        </p:nvSpPr>
        <p:spPr>
          <a:xfrm>
            <a:off x="7913754" y="5510216"/>
            <a:ext cx="471398" cy="172222"/>
          </a:xfrm>
          <a:custGeom>
            <a:avLst/>
            <a:gdLst>
              <a:gd name="connsiteX0" fmla="*/ 952825 w 952825"/>
              <a:gd name="connsiteY0" fmla="*/ 410297 h 410297"/>
              <a:gd name="connsiteX1" fmla="*/ 609925 w 952825"/>
              <a:gd name="connsiteY1" fmla="*/ 29297 h 410297"/>
              <a:gd name="connsiteX2" fmla="*/ 38425 w 952825"/>
              <a:gd name="connsiteY2" fmla="*/ 67397 h 410297"/>
              <a:gd name="connsiteX0" fmla="*/ 952825 w 952825"/>
              <a:gd name="connsiteY0" fmla="*/ 545777 h 545777"/>
              <a:gd name="connsiteX1" fmla="*/ 609925 w 952825"/>
              <a:gd name="connsiteY1" fmla="*/ 164777 h 545777"/>
              <a:gd name="connsiteX2" fmla="*/ 38425 w 952825"/>
              <a:gd name="connsiteY2" fmla="*/ 16684 h 545777"/>
              <a:gd name="connsiteX0" fmla="*/ 945929 w 945929"/>
              <a:gd name="connsiteY0" fmla="*/ 547362 h 547362"/>
              <a:gd name="connsiteX1" fmla="*/ 770303 w 945929"/>
              <a:gd name="connsiteY1" fmla="*/ 150846 h 547362"/>
              <a:gd name="connsiteX2" fmla="*/ 31529 w 945929"/>
              <a:gd name="connsiteY2" fmla="*/ 18269 h 547362"/>
              <a:gd name="connsiteX0" fmla="*/ 947726 w 947726"/>
              <a:gd name="connsiteY0" fmla="*/ 557722 h 557722"/>
              <a:gd name="connsiteX1" fmla="*/ 721918 w 947726"/>
              <a:gd name="connsiteY1" fmla="*/ 99141 h 557722"/>
              <a:gd name="connsiteX2" fmla="*/ 33326 w 947726"/>
              <a:gd name="connsiteY2" fmla="*/ 28629 h 557722"/>
              <a:gd name="connsiteX0" fmla="*/ 955215 w 955215"/>
              <a:gd name="connsiteY0" fmla="*/ 546075 h 546075"/>
              <a:gd name="connsiteX1" fmla="*/ 567385 w 955215"/>
              <a:gd name="connsiteY1" fmla="*/ 161968 h 546075"/>
              <a:gd name="connsiteX2" fmla="*/ 40815 w 955215"/>
              <a:gd name="connsiteY2" fmla="*/ 16982 h 546075"/>
            </a:gdLst>
            <a:ahLst/>
            <a:cxnLst>
              <a:cxn ang="0">
                <a:pos x="connsiteX0" y="connsiteY0"/>
              </a:cxn>
              <a:cxn ang="0">
                <a:pos x="connsiteX1" y="connsiteY1"/>
              </a:cxn>
              <a:cxn ang="0">
                <a:pos x="connsiteX2" y="connsiteY2"/>
              </a:cxn>
            </a:cxnLst>
            <a:rect l="l" t="t" r="r" b="b"/>
            <a:pathLst>
              <a:path w="955215" h="546075">
                <a:moveTo>
                  <a:pt x="955215" y="546075"/>
                </a:moveTo>
                <a:cubicBezTo>
                  <a:pt x="859965" y="384150"/>
                  <a:pt x="719785" y="250150"/>
                  <a:pt x="567385" y="161968"/>
                </a:cubicBezTo>
                <a:cubicBezTo>
                  <a:pt x="414985" y="73786"/>
                  <a:pt x="-156035" y="-44401"/>
                  <a:pt x="40815" y="16982"/>
                </a:cubicBezTo>
              </a:path>
            </a:pathLst>
          </a:custGeom>
          <a:noFill/>
          <a:ln w="34925">
            <a:solidFill>
              <a:srgbClr val="00A4D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61" name="Freeform: Shape 60"/>
          <p:cNvSpPr/>
          <p:nvPr/>
        </p:nvSpPr>
        <p:spPr>
          <a:xfrm rot="6950608">
            <a:off x="8292673" y="5146191"/>
            <a:ext cx="1007712" cy="304832"/>
          </a:xfrm>
          <a:custGeom>
            <a:avLst/>
            <a:gdLst>
              <a:gd name="connsiteX0" fmla="*/ 952825 w 952825"/>
              <a:gd name="connsiteY0" fmla="*/ 410297 h 410297"/>
              <a:gd name="connsiteX1" fmla="*/ 609925 w 952825"/>
              <a:gd name="connsiteY1" fmla="*/ 29297 h 410297"/>
              <a:gd name="connsiteX2" fmla="*/ 38425 w 952825"/>
              <a:gd name="connsiteY2" fmla="*/ 67397 h 410297"/>
              <a:gd name="connsiteX0" fmla="*/ 952825 w 952825"/>
              <a:gd name="connsiteY0" fmla="*/ 545777 h 545777"/>
              <a:gd name="connsiteX1" fmla="*/ 609925 w 952825"/>
              <a:gd name="connsiteY1" fmla="*/ 164777 h 545777"/>
              <a:gd name="connsiteX2" fmla="*/ 38425 w 952825"/>
              <a:gd name="connsiteY2" fmla="*/ 16684 h 545777"/>
              <a:gd name="connsiteX0" fmla="*/ 945929 w 945929"/>
              <a:gd name="connsiteY0" fmla="*/ 547362 h 547362"/>
              <a:gd name="connsiteX1" fmla="*/ 770303 w 945929"/>
              <a:gd name="connsiteY1" fmla="*/ 150846 h 547362"/>
              <a:gd name="connsiteX2" fmla="*/ 31529 w 945929"/>
              <a:gd name="connsiteY2" fmla="*/ 18269 h 547362"/>
              <a:gd name="connsiteX0" fmla="*/ 947726 w 947726"/>
              <a:gd name="connsiteY0" fmla="*/ 557722 h 557722"/>
              <a:gd name="connsiteX1" fmla="*/ 721918 w 947726"/>
              <a:gd name="connsiteY1" fmla="*/ 99141 h 557722"/>
              <a:gd name="connsiteX2" fmla="*/ 33326 w 947726"/>
              <a:gd name="connsiteY2" fmla="*/ 28629 h 557722"/>
              <a:gd name="connsiteX0" fmla="*/ 955215 w 955215"/>
              <a:gd name="connsiteY0" fmla="*/ 546075 h 546075"/>
              <a:gd name="connsiteX1" fmla="*/ 567385 w 955215"/>
              <a:gd name="connsiteY1" fmla="*/ 161968 h 546075"/>
              <a:gd name="connsiteX2" fmla="*/ 40815 w 955215"/>
              <a:gd name="connsiteY2" fmla="*/ 16982 h 546075"/>
              <a:gd name="connsiteX0" fmla="*/ 960193 w 960193"/>
              <a:gd name="connsiteY0" fmla="*/ 970548 h 970548"/>
              <a:gd name="connsiteX1" fmla="*/ 493550 w 960193"/>
              <a:gd name="connsiteY1" fmla="*/ 11254 h 970548"/>
              <a:gd name="connsiteX2" fmla="*/ 45793 w 960193"/>
              <a:gd name="connsiteY2" fmla="*/ 441455 h 970548"/>
              <a:gd name="connsiteX0" fmla="*/ 953330 w 953330"/>
              <a:gd name="connsiteY0" fmla="*/ 986091 h 986091"/>
              <a:gd name="connsiteX1" fmla="*/ 486687 w 953330"/>
              <a:gd name="connsiteY1" fmla="*/ 26797 h 986091"/>
              <a:gd name="connsiteX2" fmla="*/ 46233 w 953330"/>
              <a:gd name="connsiteY2" fmla="*/ 277207 h 986091"/>
              <a:gd name="connsiteX0" fmla="*/ 775884 w 775884"/>
              <a:gd name="connsiteY0" fmla="*/ 970840 h 970840"/>
              <a:gd name="connsiteX1" fmla="*/ 309241 w 775884"/>
              <a:gd name="connsiteY1" fmla="*/ 11546 h 970840"/>
              <a:gd name="connsiteX2" fmla="*/ 61885 w 775884"/>
              <a:gd name="connsiteY2" fmla="*/ 436801 h 970840"/>
              <a:gd name="connsiteX0" fmla="*/ 715049 w 715049"/>
              <a:gd name="connsiteY0" fmla="*/ 973060 h 973060"/>
              <a:gd name="connsiteX1" fmla="*/ 248406 w 715049"/>
              <a:gd name="connsiteY1" fmla="*/ 13766 h 973060"/>
              <a:gd name="connsiteX2" fmla="*/ 1050 w 715049"/>
              <a:gd name="connsiteY2" fmla="*/ 439021 h 973060"/>
              <a:gd name="connsiteX0" fmla="*/ 714730 w 714730"/>
              <a:gd name="connsiteY0" fmla="*/ 845513 h 845513"/>
              <a:gd name="connsiteX1" fmla="*/ 316597 w 714730"/>
              <a:gd name="connsiteY1" fmla="*/ 19723 h 845513"/>
              <a:gd name="connsiteX2" fmla="*/ 731 w 714730"/>
              <a:gd name="connsiteY2" fmla="*/ 311474 h 845513"/>
            </a:gdLst>
            <a:ahLst/>
            <a:cxnLst>
              <a:cxn ang="0">
                <a:pos x="connsiteX0" y="connsiteY0"/>
              </a:cxn>
              <a:cxn ang="0">
                <a:pos x="connsiteX1" y="connsiteY1"/>
              </a:cxn>
              <a:cxn ang="0">
                <a:pos x="connsiteX2" y="connsiteY2"/>
              </a:cxn>
            </a:cxnLst>
            <a:rect l="l" t="t" r="r" b="b"/>
            <a:pathLst>
              <a:path w="714730" h="845513">
                <a:moveTo>
                  <a:pt x="714730" y="845513"/>
                </a:moveTo>
                <a:cubicBezTo>
                  <a:pt x="619480" y="683588"/>
                  <a:pt x="435597" y="108729"/>
                  <a:pt x="316597" y="19723"/>
                </a:cubicBezTo>
                <a:cubicBezTo>
                  <a:pt x="197597" y="-69283"/>
                  <a:pt x="-13995" y="163321"/>
                  <a:pt x="731" y="311474"/>
                </a:cubicBezTo>
              </a:path>
            </a:pathLst>
          </a:custGeom>
          <a:noFill/>
          <a:ln w="34925">
            <a:solidFill>
              <a:srgbClr val="00A4D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62" name="Freeform: Shape 61"/>
          <p:cNvSpPr/>
          <p:nvPr/>
        </p:nvSpPr>
        <p:spPr>
          <a:xfrm rot="21270376">
            <a:off x="10391767" y="4024713"/>
            <a:ext cx="480086" cy="295804"/>
          </a:xfrm>
          <a:custGeom>
            <a:avLst/>
            <a:gdLst>
              <a:gd name="connsiteX0" fmla="*/ 952825 w 952825"/>
              <a:gd name="connsiteY0" fmla="*/ 410297 h 410297"/>
              <a:gd name="connsiteX1" fmla="*/ 609925 w 952825"/>
              <a:gd name="connsiteY1" fmla="*/ 29297 h 410297"/>
              <a:gd name="connsiteX2" fmla="*/ 38425 w 952825"/>
              <a:gd name="connsiteY2" fmla="*/ 67397 h 410297"/>
              <a:gd name="connsiteX0" fmla="*/ 952825 w 952825"/>
              <a:gd name="connsiteY0" fmla="*/ 545777 h 545777"/>
              <a:gd name="connsiteX1" fmla="*/ 609925 w 952825"/>
              <a:gd name="connsiteY1" fmla="*/ 164777 h 545777"/>
              <a:gd name="connsiteX2" fmla="*/ 38425 w 952825"/>
              <a:gd name="connsiteY2" fmla="*/ 16684 h 545777"/>
              <a:gd name="connsiteX0" fmla="*/ 945929 w 945929"/>
              <a:gd name="connsiteY0" fmla="*/ 547362 h 547362"/>
              <a:gd name="connsiteX1" fmla="*/ 770303 w 945929"/>
              <a:gd name="connsiteY1" fmla="*/ 150846 h 547362"/>
              <a:gd name="connsiteX2" fmla="*/ 31529 w 945929"/>
              <a:gd name="connsiteY2" fmla="*/ 18269 h 547362"/>
              <a:gd name="connsiteX0" fmla="*/ 947726 w 947726"/>
              <a:gd name="connsiteY0" fmla="*/ 557722 h 557722"/>
              <a:gd name="connsiteX1" fmla="*/ 721918 w 947726"/>
              <a:gd name="connsiteY1" fmla="*/ 99141 h 557722"/>
              <a:gd name="connsiteX2" fmla="*/ 33326 w 947726"/>
              <a:gd name="connsiteY2" fmla="*/ 28629 h 557722"/>
              <a:gd name="connsiteX0" fmla="*/ 955215 w 955215"/>
              <a:gd name="connsiteY0" fmla="*/ 546075 h 546075"/>
              <a:gd name="connsiteX1" fmla="*/ 567385 w 955215"/>
              <a:gd name="connsiteY1" fmla="*/ 161968 h 546075"/>
              <a:gd name="connsiteX2" fmla="*/ 40815 w 955215"/>
              <a:gd name="connsiteY2" fmla="*/ 16982 h 546075"/>
            </a:gdLst>
            <a:ahLst/>
            <a:cxnLst>
              <a:cxn ang="0">
                <a:pos x="connsiteX0" y="connsiteY0"/>
              </a:cxn>
              <a:cxn ang="0">
                <a:pos x="connsiteX1" y="connsiteY1"/>
              </a:cxn>
              <a:cxn ang="0">
                <a:pos x="connsiteX2" y="connsiteY2"/>
              </a:cxn>
            </a:cxnLst>
            <a:rect l="l" t="t" r="r" b="b"/>
            <a:pathLst>
              <a:path w="955215" h="546075">
                <a:moveTo>
                  <a:pt x="955215" y="546075"/>
                </a:moveTo>
                <a:cubicBezTo>
                  <a:pt x="859965" y="384150"/>
                  <a:pt x="719785" y="250150"/>
                  <a:pt x="567385" y="161968"/>
                </a:cubicBezTo>
                <a:cubicBezTo>
                  <a:pt x="414985" y="73786"/>
                  <a:pt x="-156035" y="-44401"/>
                  <a:pt x="40815" y="16982"/>
                </a:cubicBezTo>
              </a:path>
            </a:pathLst>
          </a:custGeom>
          <a:noFill/>
          <a:ln w="34925">
            <a:solidFill>
              <a:srgbClr val="00A4D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63" name="Freeform: Shape 62"/>
          <p:cNvSpPr/>
          <p:nvPr/>
        </p:nvSpPr>
        <p:spPr>
          <a:xfrm rot="20173052">
            <a:off x="5877733" y="4211163"/>
            <a:ext cx="1110539" cy="239430"/>
          </a:xfrm>
          <a:custGeom>
            <a:avLst/>
            <a:gdLst>
              <a:gd name="connsiteX0" fmla="*/ 952825 w 952825"/>
              <a:gd name="connsiteY0" fmla="*/ 410297 h 410297"/>
              <a:gd name="connsiteX1" fmla="*/ 609925 w 952825"/>
              <a:gd name="connsiteY1" fmla="*/ 29297 h 410297"/>
              <a:gd name="connsiteX2" fmla="*/ 38425 w 952825"/>
              <a:gd name="connsiteY2" fmla="*/ 67397 h 410297"/>
              <a:gd name="connsiteX0" fmla="*/ 952825 w 952825"/>
              <a:gd name="connsiteY0" fmla="*/ 545777 h 545777"/>
              <a:gd name="connsiteX1" fmla="*/ 609925 w 952825"/>
              <a:gd name="connsiteY1" fmla="*/ 164777 h 545777"/>
              <a:gd name="connsiteX2" fmla="*/ 38425 w 952825"/>
              <a:gd name="connsiteY2" fmla="*/ 16684 h 545777"/>
              <a:gd name="connsiteX0" fmla="*/ 945929 w 945929"/>
              <a:gd name="connsiteY0" fmla="*/ 547362 h 547362"/>
              <a:gd name="connsiteX1" fmla="*/ 770303 w 945929"/>
              <a:gd name="connsiteY1" fmla="*/ 150846 h 547362"/>
              <a:gd name="connsiteX2" fmla="*/ 31529 w 945929"/>
              <a:gd name="connsiteY2" fmla="*/ 18269 h 547362"/>
              <a:gd name="connsiteX0" fmla="*/ 947726 w 947726"/>
              <a:gd name="connsiteY0" fmla="*/ 557722 h 557722"/>
              <a:gd name="connsiteX1" fmla="*/ 721918 w 947726"/>
              <a:gd name="connsiteY1" fmla="*/ 99141 h 557722"/>
              <a:gd name="connsiteX2" fmla="*/ 33326 w 947726"/>
              <a:gd name="connsiteY2" fmla="*/ 28629 h 557722"/>
              <a:gd name="connsiteX0" fmla="*/ 955215 w 955215"/>
              <a:gd name="connsiteY0" fmla="*/ 546075 h 546075"/>
              <a:gd name="connsiteX1" fmla="*/ 567385 w 955215"/>
              <a:gd name="connsiteY1" fmla="*/ 161968 h 546075"/>
              <a:gd name="connsiteX2" fmla="*/ 40815 w 955215"/>
              <a:gd name="connsiteY2" fmla="*/ 16982 h 546075"/>
              <a:gd name="connsiteX0" fmla="*/ 890277 w 890277"/>
              <a:gd name="connsiteY0" fmla="*/ 270160 h 270160"/>
              <a:gd name="connsiteX1" fmla="*/ 566819 w 890277"/>
              <a:gd name="connsiteY1" fmla="*/ 158602 h 270160"/>
              <a:gd name="connsiteX2" fmla="*/ 40249 w 890277"/>
              <a:gd name="connsiteY2" fmla="*/ 13616 h 270160"/>
              <a:gd name="connsiteX0" fmla="*/ 891265 w 891265"/>
              <a:gd name="connsiteY0" fmla="*/ 365180 h 365180"/>
              <a:gd name="connsiteX1" fmla="*/ 550242 w 891265"/>
              <a:gd name="connsiteY1" fmla="*/ 12291 h 365180"/>
              <a:gd name="connsiteX2" fmla="*/ 41237 w 891265"/>
              <a:gd name="connsiteY2" fmla="*/ 108636 h 365180"/>
              <a:gd name="connsiteX0" fmla="*/ 896329 w 896329"/>
              <a:gd name="connsiteY0" fmla="*/ 292465 h 292465"/>
              <a:gd name="connsiteX1" fmla="*/ 476878 w 896329"/>
              <a:gd name="connsiteY1" fmla="*/ 44375 h 292465"/>
              <a:gd name="connsiteX2" fmla="*/ 46301 w 896329"/>
              <a:gd name="connsiteY2" fmla="*/ 35921 h 292465"/>
            </a:gdLst>
            <a:ahLst/>
            <a:cxnLst>
              <a:cxn ang="0">
                <a:pos x="connsiteX0" y="connsiteY0"/>
              </a:cxn>
              <a:cxn ang="0">
                <a:pos x="connsiteX1" y="connsiteY1"/>
              </a:cxn>
              <a:cxn ang="0">
                <a:pos x="connsiteX2" y="connsiteY2"/>
              </a:cxn>
            </a:cxnLst>
            <a:rect l="l" t="t" r="r" b="b"/>
            <a:pathLst>
              <a:path w="896329" h="292465">
                <a:moveTo>
                  <a:pt x="896329" y="292465"/>
                </a:moveTo>
                <a:cubicBezTo>
                  <a:pt x="801079" y="130540"/>
                  <a:pt x="618549" y="87132"/>
                  <a:pt x="476878" y="44375"/>
                </a:cubicBezTo>
                <a:cubicBezTo>
                  <a:pt x="335207" y="1618"/>
                  <a:pt x="-150549" y="-25462"/>
                  <a:pt x="46301" y="35921"/>
                </a:cubicBezTo>
              </a:path>
            </a:pathLst>
          </a:custGeom>
          <a:noFill/>
          <a:ln w="34925">
            <a:solidFill>
              <a:srgbClr val="00A4D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nvGrpSpPr>
          <p:cNvPr id="65" name="Group 64"/>
          <p:cNvGrpSpPr/>
          <p:nvPr/>
        </p:nvGrpSpPr>
        <p:grpSpPr>
          <a:xfrm>
            <a:off x="6880428" y="2528839"/>
            <a:ext cx="162906" cy="249167"/>
            <a:chOff x="6702584" y="1990408"/>
            <a:chExt cx="365760" cy="559434"/>
          </a:xfrm>
          <a:solidFill>
            <a:srgbClr val="00B0F0"/>
          </a:solidFill>
        </p:grpSpPr>
        <p:sp>
          <p:nvSpPr>
            <p:cNvPr id="66" name="Rectangle: Rounded Corners 65"/>
            <p:cNvSpPr/>
            <p:nvPr/>
          </p:nvSpPr>
          <p:spPr>
            <a:xfrm>
              <a:off x="6702584" y="2184082"/>
              <a:ext cx="365760" cy="3657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cxnSp>
          <p:nvCxnSpPr>
            <p:cNvPr id="67" name="Straight Connector 66"/>
            <p:cNvCxnSpPr>
              <a:cxnSpLocks/>
            </p:cNvCxnSpPr>
            <p:nvPr/>
          </p:nvCxnSpPr>
          <p:spPr>
            <a:xfrm flipH="1" flipV="1">
              <a:off x="6760529" y="1990408"/>
              <a:ext cx="0"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flipV="1">
              <a:off x="7019292" y="1992074"/>
              <a:ext cx="3176"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69" name="Rectangle: Rounded Corners 68"/>
            <p:cNvSpPr/>
            <p:nvPr/>
          </p:nvSpPr>
          <p:spPr>
            <a:xfrm>
              <a:off x="6748304" y="2234882"/>
              <a:ext cx="274320" cy="27432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72" name="Group 71"/>
          <p:cNvGrpSpPr/>
          <p:nvPr/>
        </p:nvGrpSpPr>
        <p:grpSpPr>
          <a:xfrm>
            <a:off x="4346167" y="3890622"/>
            <a:ext cx="162906" cy="249167"/>
            <a:chOff x="6702584" y="1990408"/>
            <a:chExt cx="365760" cy="559434"/>
          </a:xfrm>
          <a:solidFill>
            <a:srgbClr val="00B0F0"/>
          </a:solidFill>
        </p:grpSpPr>
        <p:sp>
          <p:nvSpPr>
            <p:cNvPr id="74" name="Rectangle: Rounded Corners 73"/>
            <p:cNvSpPr/>
            <p:nvPr/>
          </p:nvSpPr>
          <p:spPr>
            <a:xfrm>
              <a:off x="6702584" y="2184082"/>
              <a:ext cx="365760" cy="3657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cxnSp>
          <p:nvCxnSpPr>
            <p:cNvPr id="75" name="Straight Connector 74"/>
            <p:cNvCxnSpPr>
              <a:cxnSpLocks/>
            </p:cNvCxnSpPr>
            <p:nvPr/>
          </p:nvCxnSpPr>
          <p:spPr>
            <a:xfrm flipH="1" flipV="1">
              <a:off x="6760529" y="1990408"/>
              <a:ext cx="0"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p:cNvCxnSpPr>
            <p:nvPr/>
          </p:nvCxnSpPr>
          <p:spPr>
            <a:xfrm flipV="1">
              <a:off x="7019292" y="1992074"/>
              <a:ext cx="3176"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77" name="Rectangle: Rounded Corners 76"/>
            <p:cNvSpPr/>
            <p:nvPr/>
          </p:nvSpPr>
          <p:spPr>
            <a:xfrm>
              <a:off x="6748304" y="2234882"/>
              <a:ext cx="274320" cy="27432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78" name="Group 77"/>
          <p:cNvGrpSpPr/>
          <p:nvPr/>
        </p:nvGrpSpPr>
        <p:grpSpPr>
          <a:xfrm>
            <a:off x="8304001" y="5126896"/>
            <a:ext cx="162906" cy="249167"/>
            <a:chOff x="6702584" y="1990408"/>
            <a:chExt cx="365760" cy="559434"/>
          </a:xfrm>
          <a:solidFill>
            <a:srgbClr val="00B0F0"/>
          </a:solidFill>
        </p:grpSpPr>
        <p:sp>
          <p:nvSpPr>
            <p:cNvPr id="79" name="Rectangle: Rounded Corners 78"/>
            <p:cNvSpPr/>
            <p:nvPr/>
          </p:nvSpPr>
          <p:spPr>
            <a:xfrm>
              <a:off x="6702584" y="2184082"/>
              <a:ext cx="365760" cy="3657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cxnSp>
          <p:nvCxnSpPr>
            <p:cNvPr id="80" name="Straight Connector 79"/>
            <p:cNvCxnSpPr>
              <a:cxnSpLocks/>
            </p:cNvCxnSpPr>
            <p:nvPr/>
          </p:nvCxnSpPr>
          <p:spPr>
            <a:xfrm flipH="1" flipV="1">
              <a:off x="6760529" y="1990408"/>
              <a:ext cx="0"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7019292" y="1992074"/>
              <a:ext cx="3176"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82" name="Rectangle: Rounded Corners 81"/>
            <p:cNvSpPr/>
            <p:nvPr/>
          </p:nvSpPr>
          <p:spPr>
            <a:xfrm>
              <a:off x="6748304" y="2234882"/>
              <a:ext cx="274320" cy="27432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83" name="Group 82"/>
          <p:cNvGrpSpPr/>
          <p:nvPr/>
        </p:nvGrpSpPr>
        <p:grpSpPr>
          <a:xfrm>
            <a:off x="10842367" y="3744387"/>
            <a:ext cx="162906" cy="249167"/>
            <a:chOff x="6702584" y="1990408"/>
            <a:chExt cx="365760" cy="559434"/>
          </a:xfrm>
          <a:solidFill>
            <a:srgbClr val="00B0F0"/>
          </a:solidFill>
        </p:grpSpPr>
        <p:sp>
          <p:nvSpPr>
            <p:cNvPr id="84" name="Rectangle: Rounded Corners 83"/>
            <p:cNvSpPr/>
            <p:nvPr/>
          </p:nvSpPr>
          <p:spPr>
            <a:xfrm>
              <a:off x="6702584" y="2184082"/>
              <a:ext cx="365760" cy="3657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cxnSp>
          <p:nvCxnSpPr>
            <p:cNvPr id="85" name="Straight Connector 84"/>
            <p:cNvCxnSpPr>
              <a:cxnSpLocks/>
            </p:cNvCxnSpPr>
            <p:nvPr/>
          </p:nvCxnSpPr>
          <p:spPr>
            <a:xfrm flipH="1" flipV="1">
              <a:off x="6760529" y="1990408"/>
              <a:ext cx="0"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p:cNvCxnSpPr>
            <p:nvPr/>
          </p:nvCxnSpPr>
          <p:spPr>
            <a:xfrm flipV="1">
              <a:off x="7019292" y="1992074"/>
              <a:ext cx="3176"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87" name="Rectangle: Rounded Corners 86"/>
            <p:cNvSpPr/>
            <p:nvPr/>
          </p:nvSpPr>
          <p:spPr>
            <a:xfrm>
              <a:off x="6748304" y="2234882"/>
              <a:ext cx="274320" cy="27432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93" name="Group 92"/>
          <p:cNvGrpSpPr/>
          <p:nvPr/>
        </p:nvGrpSpPr>
        <p:grpSpPr>
          <a:xfrm>
            <a:off x="5846661" y="4183039"/>
            <a:ext cx="162906" cy="249167"/>
            <a:chOff x="6702584" y="1990408"/>
            <a:chExt cx="365760" cy="559434"/>
          </a:xfrm>
          <a:solidFill>
            <a:srgbClr val="00B0F0"/>
          </a:solidFill>
        </p:grpSpPr>
        <p:sp>
          <p:nvSpPr>
            <p:cNvPr id="94" name="Rectangle: Rounded Corners 93"/>
            <p:cNvSpPr/>
            <p:nvPr/>
          </p:nvSpPr>
          <p:spPr>
            <a:xfrm>
              <a:off x="6702584" y="2184082"/>
              <a:ext cx="365760" cy="3657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cxnSp>
          <p:nvCxnSpPr>
            <p:cNvPr id="95" name="Straight Connector 94"/>
            <p:cNvCxnSpPr>
              <a:cxnSpLocks/>
            </p:cNvCxnSpPr>
            <p:nvPr/>
          </p:nvCxnSpPr>
          <p:spPr>
            <a:xfrm flipH="1" flipV="1">
              <a:off x="6760529" y="1990408"/>
              <a:ext cx="0"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flipV="1">
              <a:off x="7019292" y="1992074"/>
              <a:ext cx="3176"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97" name="Rectangle: Rounded Corners 96"/>
            <p:cNvSpPr/>
            <p:nvPr/>
          </p:nvSpPr>
          <p:spPr>
            <a:xfrm>
              <a:off x="6748304" y="2234882"/>
              <a:ext cx="274320" cy="27432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pic>
        <p:nvPicPr>
          <p:cNvPr id="16" name="Picture 6" descr="http://freevector.co/wp-content/uploads/2010/08/62369-3d-ho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723390" y="4451381"/>
            <a:ext cx="7747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freevector.co/wp-content/uploads/2010/08/62369-3d-ho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253731" y="3073637"/>
            <a:ext cx="774700" cy="774700"/>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p:cNvSpPr txBox="1"/>
          <p:nvPr/>
        </p:nvSpPr>
        <p:spPr>
          <a:xfrm>
            <a:off x="9317826" y="1550524"/>
            <a:ext cx="2121766" cy="400110"/>
          </a:xfrm>
          <a:prstGeom prst="rect">
            <a:avLst/>
          </a:prstGeom>
          <a:solidFill>
            <a:schemeClr val="bg1"/>
          </a:solidFill>
          <a:ln w="25400">
            <a:solidFill>
              <a:srgbClr val="00A4DE"/>
            </a:solidFill>
          </a:ln>
        </p:spPr>
        <p:txBody>
          <a:bodyPr wrap="square" rtlCol="0">
            <a:spAutoFit/>
          </a:bodyPr>
          <a:lstStyle/>
          <a:p>
            <a:pPr marL="512763" marR="0" lvl="0" indent="-512763"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rPr>
              <a:t>       Small-Cells</a:t>
            </a:r>
            <a:endParaRPr kumimoji="0" lang="en-US" sz="1800" b="0" i="0" u="none" strike="noStrike" kern="0" cap="none" spc="0" normalizeH="0" baseline="0" noProof="0" dirty="0">
              <a:ln>
                <a:noFill/>
              </a:ln>
              <a:solidFill>
                <a:schemeClr val="tx1">
                  <a:lumMod val="75000"/>
                  <a:lumOff val="25000"/>
                </a:schemeClr>
              </a:solidFill>
              <a:effectLst/>
              <a:uLnTx/>
              <a:uFillTx/>
              <a:latin typeface="+mj-lt"/>
              <a:cs typeface="Arial" panose="020B0604020202020204" pitchFamily="34" charset="0"/>
            </a:endParaRPr>
          </a:p>
        </p:txBody>
      </p:sp>
      <p:grpSp>
        <p:nvGrpSpPr>
          <p:cNvPr id="99" name="Group 98"/>
          <p:cNvGrpSpPr/>
          <p:nvPr/>
        </p:nvGrpSpPr>
        <p:grpSpPr>
          <a:xfrm>
            <a:off x="9487543" y="1645087"/>
            <a:ext cx="162906" cy="249167"/>
            <a:chOff x="6702584" y="1990408"/>
            <a:chExt cx="365760" cy="559434"/>
          </a:xfrm>
          <a:solidFill>
            <a:srgbClr val="00B0F0"/>
          </a:solidFill>
        </p:grpSpPr>
        <p:sp>
          <p:nvSpPr>
            <p:cNvPr id="100" name="Rectangle: Rounded Corners 99"/>
            <p:cNvSpPr/>
            <p:nvPr/>
          </p:nvSpPr>
          <p:spPr>
            <a:xfrm>
              <a:off x="6702584" y="2184082"/>
              <a:ext cx="365760" cy="3657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cxnSp>
          <p:nvCxnSpPr>
            <p:cNvPr id="101" name="Straight Connector 100"/>
            <p:cNvCxnSpPr>
              <a:cxnSpLocks/>
            </p:cNvCxnSpPr>
            <p:nvPr/>
          </p:nvCxnSpPr>
          <p:spPr>
            <a:xfrm flipH="1" flipV="1">
              <a:off x="6760529" y="1990408"/>
              <a:ext cx="0"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p:cNvCxnSpPr>
            <p:nvPr/>
          </p:nvCxnSpPr>
          <p:spPr>
            <a:xfrm flipV="1">
              <a:off x="7019292" y="1992074"/>
              <a:ext cx="3176"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103" name="Rectangle: Rounded Corners 102"/>
            <p:cNvSpPr/>
            <p:nvPr/>
          </p:nvSpPr>
          <p:spPr>
            <a:xfrm>
              <a:off x="6748304" y="2234882"/>
              <a:ext cx="274320" cy="27432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8" name="Group 7"/>
          <p:cNvGrpSpPr/>
          <p:nvPr/>
        </p:nvGrpSpPr>
        <p:grpSpPr>
          <a:xfrm rot="14803574">
            <a:off x="6480047" y="2149229"/>
            <a:ext cx="914400" cy="914400"/>
            <a:chOff x="7300921" y="1200264"/>
            <a:chExt cx="914400" cy="914400"/>
          </a:xfrm>
        </p:grpSpPr>
        <p:sp>
          <p:nvSpPr>
            <p:cNvPr id="7" name="Arc 6"/>
            <p:cNvSpPr/>
            <p:nvPr/>
          </p:nvSpPr>
          <p:spPr>
            <a:xfrm>
              <a:off x="7300921" y="1200264"/>
              <a:ext cx="914400" cy="914400"/>
            </a:xfrm>
            <a:prstGeom prst="arc">
              <a:avLst>
                <a:gd name="adj1" fmla="val 473055"/>
                <a:gd name="adj2" fmla="val 7185678"/>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07" name="Arc 106"/>
            <p:cNvSpPr/>
            <p:nvPr/>
          </p:nvSpPr>
          <p:spPr>
            <a:xfrm>
              <a:off x="7415221" y="1314564"/>
              <a:ext cx="685800" cy="685800"/>
            </a:xfrm>
            <a:prstGeom prst="arc">
              <a:avLst>
                <a:gd name="adj1" fmla="val 527244"/>
                <a:gd name="adj2" fmla="val 6871986"/>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08" name="Arc 107"/>
            <p:cNvSpPr/>
            <p:nvPr/>
          </p:nvSpPr>
          <p:spPr>
            <a:xfrm>
              <a:off x="7529521" y="1428864"/>
              <a:ext cx="457200" cy="457200"/>
            </a:xfrm>
            <a:prstGeom prst="arc">
              <a:avLst>
                <a:gd name="adj1" fmla="val 646150"/>
                <a:gd name="adj2" fmla="val 6421463"/>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113" name="Group 112"/>
          <p:cNvGrpSpPr/>
          <p:nvPr/>
        </p:nvGrpSpPr>
        <p:grpSpPr>
          <a:xfrm rot="16776843">
            <a:off x="10456304" y="3371270"/>
            <a:ext cx="914400" cy="914400"/>
            <a:chOff x="7300921" y="1200264"/>
            <a:chExt cx="914400" cy="914400"/>
          </a:xfrm>
        </p:grpSpPr>
        <p:sp>
          <p:nvSpPr>
            <p:cNvPr id="114" name="Arc 113"/>
            <p:cNvSpPr/>
            <p:nvPr/>
          </p:nvSpPr>
          <p:spPr>
            <a:xfrm>
              <a:off x="7300921" y="1200264"/>
              <a:ext cx="914400" cy="914400"/>
            </a:xfrm>
            <a:prstGeom prst="arc">
              <a:avLst>
                <a:gd name="adj1" fmla="val 473055"/>
                <a:gd name="adj2" fmla="val 7185678"/>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15" name="Arc 114"/>
            <p:cNvSpPr/>
            <p:nvPr/>
          </p:nvSpPr>
          <p:spPr>
            <a:xfrm>
              <a:off x="7415221" y="1314564"/>
              <a:ext cx="685800" cy="685800"/>
            </a:xfrm>
            <a:prstGeom prst="arc">
              <a:avLst>
                <a:gd name="adj1" fmla="val 527244"/>
                <a:gd name="adj2" fmla="val 6871986"/>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16" name="Arc 115"/>
            <p:cNvSpPr/>
            <p:nvPr/>
          </p:nvSpPr>
          <p:spPr>
            <a:xfrm>
              <a:off x="7529521" y="1428864"/>
              <a:ext cx="457200" cy="457200"/>
            </a:xfrm>
            <a:prstGeom prst="arc">
              <a:avLst>
                <a:gd name="adj1" fmla="val 646150"/>
                <a:gd name="adj2" fmla="val 6421463"/>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117" name="Group 116"/>
          <p:cNvGrpSpPr/>
          <p:nvPr/>
        </p:nvGrpSpPr>
        <p:grpSpPr>
          <a:xfrm rot="12837114">
            <a:off x="7971021" y="4777209"/>
            <a:ext cx="914400" cy="914400"/>
            <a:chOff x="7300921" y="1200264"/>
            <a:chExt cx="914400" cy="914400"/>
          </a:xfrm>
        </p:grpSpPr>
        <p:sp>
          <p:nvSpPr>
            <p:cNvPr id="118" name="Arc 117"/>
            <p:cNvSpPr/>
            <p:nvPr/>
          </p:nvSpPr>
          <p:spPr>
            <a:xfrm>
              <a:off x="7300921" y="1200264"/>
              <a:ext cx="914400" cy="914400"/>
            </a:xfrm>
            <a:prstGeom prst="arc">
              <a:avLst>
                <a:gd name="adj1" fmla="val 473055"/>
                <a:gd name="adj2" fmla="val 7185678"/>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19" name="Arc 118"/>
            <p:cNvSpPr/>
            <p:nvPr/>
          </p:nvSpPr>
          <p:spPr>
            <a:xfrm>
              <a:off x="7415221" y="1314564"/>
              <a:ext cx="685800" cy="685800"/>
            </a:xfrm>
            <a:prstGeom prst="arc">
              <a:avLst>
                <a:gd name="adj1" fmla="val 527244"/>
                <a:gd name="adj2" fmla="val 6871986"/>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20" name="Arc 119"/>
            <p:cNvSpPr/>
            <p:nvPr/>
          </p:nvSpPr>
          <p:spPr>
            <a:xfrm>
              <a:off x="7529521" y="1428864"/>
              <a:ext cx="457200" cy="457200"/>
            </a:xfrm>
            <a:prstGeom prst="arc">
              <a:avLst>
                <a:gd name="adj1" fmla="val 646150"/>
                <a:gd name="adj2" fmla="val 6421463"/>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121" name="Group 120"/>
          <p:cNvGrpSpPr/>
          <p:nvPr/>
        </p:nvGrpSpPr>
        <p:grpSpPr>
          <a:xfrm rot="3464286">
            <a:off x="5448187" y="3864708"/>
            <a:ext cx="914400" cy="914400"/>
            <a:chOff x="7300921" y="1200264"/>
            <a:chExt cx="914400" cy="914400"/>
          </a:xfrm>
        </p:grpSpPr>
        <p:sp>
          <p:nvSpPr>
            <p:cNvPr id="122" name="Arc 121"/>
            <p:cNvSpPr/>
            <p:nvPr/>
          </p:nvSpPr>
          <p:spPr>
            <a:xfrm>
              <a:off x="7300921" y="1200264"/>
              <a:ext cx="914400" cy="914400"/>
            </a:xfrm>
            <a:prstGeom prst="arc">
              <a:avLst>
                <a:gd name="adj1" fmla="val 473055"/>
                <a:gd name="adj2" fmla="val 7185678"/>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23" name="Arc 122"/>
            <p:cNvSpPr/>
            <p:nvPr/>
          </p:nvSpPr>
          <p:spPr>
            <a:xfrm>
              <a:off x="7415221" y="1314564"/>
              <a:ext cx="685800" cy="685800"/>
            </a:xfrm>
            <a:prstGeom prst="arc">
              <a:avLst>
                <a:gd name="adj1" fmla="val 527244"/>
                <a:gd name="adj2" fmla="val 6871986"/>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24" name="Arc 123"/>
            <p:cNvSpPr/>
            <p:nvPr/>
          </p:nvSpPr>
          <p:spPr>
            <a:xfrm>
              <a:off x="7529521" y="1428864"/>
              <a:ext cx="457200" cy="457200"/>
            </a:xfrm>
            <a:prstGeom prst="arc">
              <a:avLst>
                <a:gd name="adj1" fmla="val 646150"/>
                <a:gd name="adj2" fmla="val 6421463"/>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125" name="Group 124"/>
          <p:cNvGrpSpPr/>
          <p:nvPr/>
        </p:nvGrpSpPr>
        <p:grpSpPr>
          <a:xfrm rot="9647637">
            <a:off x="3991805" y="3563543"/>
            <a:ext cx="914400" cy="914400"/>
            <a:chOff x="7300921" y="1200264"/>
            <a:chExt cx="914400" cy="914400"/>
          </a:xfrm>
        </p:grpSpPr>
        <p:sp>
          <p:nvSpPr>
            <p:cNvPr id="126" name="Arc 125"/>
            <p:cNvSpPr/>
            <p:nvPr/>
          </p:nvSpPr>
          <p:spPr>
            <a:xfrm>
              <a:off x="7300921" y="1200264"/>
              <a:ext cx="914400" cy="914400"/>
            </a:xfrm>
            <a:prstGeom prst="arc">
              <a:avLst>
                <a:gd name="adj1" fmla="val 473055"/>
                <a:gd name="adj2" fmla="val 7185678"/>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27" name="Arc 126"/>
            <p:cNvSpPr/>
            <p:nvPr/>
          </p:nvSpPr>
          <p:spPr>
            <a:xfrm>
              <a:off x="7415221" y="1314564"/>
              <a:ext cx="685800" cy="685800"/>
            </a:xfrm>
            <a:prstGeom prst="arc">
              <a:avLst>
                <a:gd name="adj1" fmla="val 527244"/>
                <a:gd name="adj2" fmla="val 6871986"/>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28" name="Arc 127"/>
            <p:cNvSpPr/>
            <p:nvPr/>
          </p:nvSpPr>
          <p:spPr>
            <a:xfrm>
              <a:off x="7529521" y="1428864"/>
              <a:ext cx="457200" cy="457200"/>
            </a:xfrm>
            <a:prstGeom prst="arc">
              <a:avLst>
                <a:gd name="adj1" fmla="val 646150"/>
                <a:gd name="adj2" fmla="val 6421463"/>
              </a:avLst>
            </a:prstGeom>
            <a:ln w="15875">
              <a:solidFill>
                <a:srgbClr val="00A4D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sp>
        <p:nvSpPr>
          <p:cNvPr id="130" name="TextBox 129"/>
          <p:cNvSpPr txBox="1"/>
          <p:nvPr/>
        </p:nvSpPr>
        <p:spPr>
          <a:xfrm>
            <a:off x="164184" y="3801517"/>
            <a:ext cx="2569972"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solidFill>
                <a:effectLst/>
                <a:uLnTx/>
                <a:uFillTx/>
                <a:latin typeface="+mj-lt"/>
                <a:cs typeface="Arial" panose="020B0604020202020204" pitchFamily="34" charset="0"/>
              </a:rPr>
              <a:t>Gigabit speed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solidFill>
                <a:effectLst/>
                <a:uLnTx/>
                <a:uFillTx/>
                <a:latin typeface="+mj-lt"/>
                <a:cs typeface="Arial" panose="020B0604020202020204" pitchFamily="34" charset="0"/>
              </a:rPr>
              <a:t>up to 50x faster</a:t>
            </a:r>
            <a:endParaRPr kumimoji="0" lang="en-US" sz="1600" b="0" i="0" u="none" strike="noStrike" kern="0" cap="none" spc="0" normalizeH="0" baseline="0" noProof="0" dirty="0">
              <a:ln>
                <a:noFill/>
              </a:ln>
              <a:solidFill>
                <a:schemeClr val="accent1"/>
              </a:solidFill>
              <a:effectLst/>
              <a:uLnTx/>
              <a:uFillTx/>
              <a:latin typeface="+mj-lt"/>
              <a:cs typeface="Arial" panose="020B0604020202020204" pitchFamily="34" charset="0"/>
            </a:endParaRPr>
          </a:p>
        </p:txBody>
      </p:sp>
      <p:grpSp>
        <p:nvGrpSpPr>
          <p:cNvPr id="132" name="Group 131"/>
          <p:cNvGrpSpPr/>
          <p:nvPr/>
        </p:nvGrpSpPr>
        <p:grpSpPr>
          <a:xfrm rot="18166776">
            <a:off x="1006936" y="202028"/>
            <a:ext cx="914400" cy="914400"/>
            <a:chOff x="7300921" y="1200264"/>
            <a:chExt cx="914400" cy="914400"/>
          </a:xfrm>
        </p:grpSpPr>
        <p:sp>
          <p:nvSpPr>
            <p:cNvPr id="133" name="Arc 132"/>
            <p:cNvSpPr/>
            <p:nvPr/>
          </p:nvSpPr>
          <p:spPr>
            <a:xfrm>
              <a:off x="7300921" y="1200264"/>
              <a:ext cx="914400" cy="914400"/>
            </a:xfrm>
            <a:prstGeom prst="arc">
              <a:avLst>
                <a:gd name="adj1" fmla="val 473055"/>
                <a:gd name="adj2" fmla="val 7185678"/>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34" name="Arc 133"/>
            <p:cNvSpPr/>
            <p:nvPr/>
          </p:nvSpPr>
          <p:spPr>
            <a:xfrm>
              <a:off x="7415221" y="1314564"/>
              <a:ext cx="685800" cy="685800"/>
            </a:xfrm>
            <a:prstGeom prst="arc">
              <a:avLst>
                <a:gd name="adj1" fmla="val 527244"/>
                <a:gd name="adj2" fmla="val 6871986"/>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35" name="Arc 134"/>
            <p:cNvSpPr/>
            <p:nvPr/>
          </p:nvSpPr>
          <p:spPr>
            <a:xfrm>
              <a:off x="7529521" y="1428864"/>
              <a:ext cx="457200" cy="457200"/>
            </a:xfrm>
            <a:prstGeom prst="arc">
              <a:avLst>
                <a:gd name="adj1" fmla="val 646150"/>
                <a:gd name="adj2" fmla="val 6421463"/>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136" name="Group 135"/>
          <p:cNvGrpSpPr/>
          <p:nvPr/>
        </p:nvGrpSpPr>
        <p:grpSpPr>
          <a:xfrm rot="7074954">
            <a:off x="559261" y="211553"/>
            <a:ext cx="914400" cy="914400"/>
            <a:chOff x="7300921" y="1200264"/>
            <a:chExt cx="914400" cy="914400"/>
          </a:xfrm>
        </p:grpSpPr>
        <p:sp>
          <p:nvSpPr>
            <p:cNvPr id="137" name="Arc 136"/>
            <p:cNvSpPr/>
            <p:nvPr/>
          </p:nvSpPr>
          <p:spPr>
            <a:xfrm>
              <a:off x="7300921" y="1200264"/>
              <a:ext cx="914400" cy="914400"/>
            </a:xfrm>
            <a:prstGeom prst="arc">
              <a:avLst>
                <a:gd name="adj1" fmla="val 473055"/>
                <a:gd name="adj2" fmla="val 7185678"/>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38" name="Arc 137"/>
            <p:cNvSpPr/>
            <p:nvPr/>
          </p:nvSpPr>
          <p:spPr>
            <a:xfrm>
              <a:off x="7415221" y="1314564"/>
              <a:ext cx="685800" cy="685800"/>
            </a:xfrm>
            <a:prstGeom prst="arc">
              <a:avLst>
                <a:gd name="adj1" fmla="val 527244"/>
                <a:gd name="adj2" fmla="val 6871986"/>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139" name="Arc 138"/>
            <p:cNvSpPr/>
            <p:nvPr/>
          </p:nvSpPr>
          <p:spPr>
            <a:xfrm>
              <a:off x="7529521" y="1428864"/>
              <a:ext cx="457200" cy="457200"/>
            </a:xfrm>
            <a:prstGeom prst="arc">
              <a:avLst>
                <a:gd name="adj1" fmla="val 646150"/>
                <a:gd name="adj2" fmla="val 6421463"/>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pic>
        <p:nvPicPr>
          <p:cNvPr id="105" name="Picture 4" descr="http://vignette1.wikia.nocookie.net/virtualworlds/images/b/bb/Streetlight_1_preview.png/revision/latest?cb=20070811183927"/>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flipH="1">
            <a:off x="5237195" y="2818947"/>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http://vignette1.wikia.nocookie.net/virtualworlds/images/b/bb/Streetlight_1_preview.png/revision/latest?cb=20070811183927"/>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6659274" y="3223647"/>
            <a:ext cx="1007656" cy="88892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http://vignette1.wikia.nocookie.net/virtualworlds/images/b/bb/Streetlight_1_preview.png/revision/latest?cb=20070811183927"/>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flipH="1">
            <a:off x="9168491" y="4151671"/>
            <a:ext cx="1007656" cy="888928"/>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p:cNvSpPr txBox="1"/>
          <p:nvPr/>
        </p:nvSpPr>
        <p:spPr>
          <a:xfrm>
            <a:off x="2370680" y="213285"/>
            <a:ext cx="8966015"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ysClr val="windowText" lastClr="000000"/>
                </a:solidFill>
                <a:effectLst/>
                <a:uLnTx/>
                <a:uFillTx/>
                <a:latin typeface="+mj-lt"/>
                <a:cs typeface="Arial" panose="020B0604020202020204" pitchFamily="34" charset="0"/>
              </a:rPr>
              <a:t>Emerging landscape for </a:t>
            </a:r>
            <a:r>
              <a:rPr kumimoji="0" lang="en-US" sz="3200" b="1" i="0" u="none" strike="noStrike" kern="0" cap="none" spc="0" normalizeH="0" baseline="0" noProof="0" dirty="0">
                <a:ln>
                  <a:noFill/>
                </a:ln>
                <a:solidFill>
                  <a:sysClr val="windowText" lastClr="000000"/>
                </a:solidFill>
                <a:effectLst/>
                <a:uLnTx/>
                <a:uFillTx/>
                <a:latin typeface="+mj-lt"/>
                <a:cs typeface="Arial" panose="020B0604020202020204" pitchFamily="34" charset="0"/>
              </a:rPr>
              <a:t>voice</a:t>
            </a:r>
            <a:r>
              <a:rPr kumimoji="0" lang="en-US" sz="4400" b="1" i="0" u="none" strike="noStrike" kern="0" cap="none" spc="0" normalizeH="0" baseline="0" noProof="0" dirty="0">
                <a:ln>
                  <a:noFill/>
                </a:ln>
                <a:solidFill>
                  <a:sysClr val="windowText" lastClr="000000"/>
                </a:solidFill>
                <a:effectLst/>
                <a:uLnTx/>
                <a:uFillTx/>
                <a:latin typeface="+mj-lt"/>
                <a:cs typeface="Arial" panose="020B0604020202020204" pitchFamily="34" charset="0"/>
              </a:rPr>
              <a:t> and </a:t>
            </a:r>
            <a:r>
              <a:rPr kumimoji="0" lang="en-US" sz="4800" b="1" i="0" u="none" strike="noStrike" kern="0" cap="none" spc="0" normalizeH="0" baseline="0" noProof="0" dirty="0">
                <a:ln>
                  <a:noFill/>
                </a:ln>
                <a:solidFill>
                  <a:sysClr val="windowText" lastClr="000000"/>
                </a:solidFill>
                <a:effectLst/>
                <a:uLnTx/>
                <a:uFillTx/>
                <a:latin typeface="+mj-lt"/>
                <a:cs typeface="Arial" panose="020B0604020202020204" pitchFamily="34" charset="0"/>
              </a:rPr>
              <a:t>DATA</a:t>
            </a:r>
            <a:endParaRPr kumimoji="0" lang="en-US" sz="4400" b="0" i="0" u="none" strike="noStrike" kern="0" cap="none" spc="0" normalizeH="0" baseline="0" noProof="0" dirty="0">
              <a:ln>
                <a:noFill/>
              </a:ln>
              <a:solidFill>
                <a:sysClr val="windowText" lastClr="000000"/>
              </a:solidFill>
              <a:effectLst/>
              <a:uLnTx/>
              <a:uFillTx/>
              <a:latin typeface="+mj-lt"/>
              <a:cs typeface="Arial" panose="020B0604020202020204" pitchFamily="34" charset="0"/>
            </a:endParaRPr>
          </a:p>
        </p:txBody>
      </p:sp>
      <p:sp>
        <p:nvSpPr>
          <p:cNvPr id="112" name="TextBox 111"/>
          <p:cNvSpPr txBox="1"/>
          <p:nvPr/>
        </p:nvSpPr>
        <p:spPr>
          <a:xfrm>
            <a:off x="3961406" y="901312"/>
            <a:ext cx="7179903" cy="523220"/>
          </a:xfrm>
          <a:prstGeom prst="rect">
            <a:avLst/>
          </a:prstGeom>
          <a:noFill/>
        </p:spPr>
        <p:txBody>
          <a:bodyPr wrap="square" rtlCol="0"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800" b="1" i="1" u="none" strike="noStrike" kern="0" cap="none" spc="0" normalizeH="0" baseline="0" noProof="0" dirty="0">
                <a:ln>
                  <a:noFill/>
                </a:ln>
                <a:solidFill>
                  <a:sysClr val="windowText" lastClr="000000"/>
                </a:solidFill>
                <a:effectLst/>
                <a:uLnTx/>
                <a:uFillTx/>
                <a:latin typeface="+mj-lt"/>
                <a:cs typeface="Arial" panose="020B0604020202020204" pitchFamily="34" charset="0"/>
              </a:rPr>
              <a:t>Effective in Dense Urban, Urban, and Suburban</a:t>
            </a:r>
          </a:p>
        </p:txBody>
      </p:sp>
      <p:pic>
        <p:nvPicPr>
          <p:cNvPr id="129" name="Picture 4" descr="http://www.clipartkid.com/images/27/rpg-map-symbols-hill-clip-art-at-clker-com-vector-clip-art-online-vddTMp-clipart.png"/>
          <p:cNvPicPr>
            <a:picLocks noChangeAspect="1" noChangeArrowheads="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rot="20835885">
            <a:off x="214480" y="1765452"/>
            <a:ext cx="3718626" cy="1402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77433"/>
      </p:ext>
    </p:extLst>
  </p:cSld>
  <p:clrMapOvr>
    <a:masterClrMapping/>
  </p:clrMapOvr>
  <mc:AlternateContent xmlns:mc="http://schemas.openxmlformats.org/markup-compatibility/2006" xmlns:p14="http://schemas.microsoft.com/office/powerpoint/2010/main">
    <mc:Choice Requires="p14">
      <p:transition spd="slow" p14:dur="5000" advTm="15000"/>
    </mc:Choice>
    <mc:Fallback xmlns="">
      <p:transition spd="slow"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p:cNvPicPr preferRelativeResize="0"/>
          <p:nvPr/>
        </p:nvPicPr>
        <p:blipFill>
          <a:blip r:embed="rId3">
            <a:alphaModFix amt="60000"/>
          </a:blip>
          <a:stretch>
            <a:fillRect/>
          </a:stretch>
        </p:blipFill>
        <p:spPr>
          <a:xfrm>
            <a:off x="0" y="1"/>
            <a:ext cx="12192000" cy="6857999"/>
          </a:xfrm>
          <a:prstGeom prst="rect">
            <a:avLst/>
          </a:prstGeom>
          <a:noFill/>
          <a:ln>
            <a:noFill/>
          </a:ln>
        </p:spPr>
      </p:pic>
      <p:sp>
        <p:nvSpPr>
          <p:cNvPr id="69" name="Shape 69"/>
          <p:cNvSpPr txBox="1"/>
          <p:nvPr/>
        </p:nvSpPr>
        <p:spPr>
          <a:xfrm>
            <a:off x="461967" y="4265200"/>
            <a:ext cx="5230800" cy="1117200"/>
          </a:xfrm>
          <a:prstGeom prst="rect">
            <a:avLst/>
          </a:prstGeom>
          <a:noFill/>
          <a:ln>
            <a:noFill/>
          </a:ln>
        </p:spPr>
        <p:txBody>
          <a:bodyPr lIns="121900" tIns="121900" rIns="121900" bIns="121900" anchor="ctr" anchorCtr="0">
            <a:noAutofit/>
          </a:bodyPr>
          <a:lstStyle/>
          <a:p>
            <a:r>
              <a:rPr lang="en" sz="4000" dirty="0">
                <a:solidFill>
                  <a:schemeClr val="accent4"/>
                </a:solidFill>
              </a:rPr>
              <a:t>57% </a:t>
            </a:r>
          </a:p>
          <a:p>
            <a:r>
              <a:rPr lang="en" sz="2400" dirty="0">
                <a:solidFill>
                  <a:schemeClr val="accent4"/>
                </a:solidFill>
              </a:rPr>
              <a:t>Speak a language other than English at home</a:t>
            </a:r>
          </a:p>
        </p:txBody>
      </p:sp>
      <p:sp>
        <p:nvSpPr>
          <p:cNvPr id="70" name="Shape 70"/>
          <p:cNvSpPr txBox="1"/>
          <p:nvPr/>
        </p:nvSpPr>
        <p:spPr>
          <a:xfrm>
            <a:off x="8299000" y="3049167"/>
            <a:ext cx="4004800" cy="1072400"/>
          </a:xfrm>
          <a:prstGeom prst="rect">
            <a:avLst/>
          </a:prstGeom>
          <a:noFill/>
          <a:ln>
            <a:noFill/>
          </a:ln>
        </p:spPr>
        <p:txBody>
          <a:bodyPr lIns="121900" tIns="121900" rIns="121900" bIns="121900" anchor="ctr" anchorCtr="0">
            <a:noAutofit/>
          </a:bodyPr>
          <a:lstStyle/>
          <a:p>
            <a:r>
              <a:rPr lang="en" sz="4000" dirty="0">
                <a:solidFill>
                  <a:srgbClr val="FFFF00"/>
                </a:solidFill>
              </a:rPr>
              <a:t>41%</a:t>
            </a:r>
            <a:r>
              <a:rPr lang="en" sz="3200" dirty="0">
                <a:solidFill>
                  <a:srgbClr val="FFFF00"/>
                </a:solidFill>
              </a:rPr>
              <a:t> </a:t>
            </a:r>
          </a:p>
          <a:p>
            <a:r>
              <a:rPr lang="en" sz="2400" dirty="0">
                <a:solidFill>
                  <a:srgbClr val="FFFF00"/>
                </a:solidFill>
              </a:rPr>
              <a:t>Have a bachelor’s degree</a:t>
            </a:r>
          </a:p>
        </p:txBody>
      </p:sp>
      <p:sp>
        <p:nvSpPr>
          <p:cNvPr id="71" name="Shape 71"/>
          <p:cNvSpPr txBox="1"/>
          <p:nvPr/>
        </p:nvSpPr>
        <p:spPr>
          <a:xfrm>
            <a:off x="461967" y="5600700"/>
            <a:ext cx="4806000" cy="1026800"/>
          </a:xfrm>
          <a:prstGeom prst="rect">
            <a:avLst/>
          </a:prstGeom>
          <a:noFill/>
          <a:ln>
            <a:noFill/>
          </a:ln>
        </p:spPr>
        <p:txBody>
          <a:bodyPr lIns="121900" tIns="121900" rIns="121900" bIns="121900" anchor="ctr" anchorCtr="0">
            <a:noAutofit/>
          </a:bodyPr>
          <a:lstStyle/>
          <a:p>
            <a:r>
              <a:rPr lang="en" sz="4000" dirty="0">
                <a:solidFill>
                  <a:srgbClr val="FFC000"/>
                </a:solidFill>
              </a:rPr>
              <a:t>39%</a:t>
            </a:r>
            <a:r>
              <a:rPr lang="en" sz="3200" dirty="0">
                <a:solidFill>
                  <a:srgbClr val="FFC000"/>
                </a:solidFill>
              </a:rPr>
              <a:t> </a:t>
            </a:r>
          </a:p>
          <a:p>
            <a:r>
              <a:rPr lang="en" sz="2400" dirty="0">
                <a:solidFill>
                  <a:srgbClr val="FFC000"/>
                </a:solidFill>
              </a:rPr>
              <a:t>Born outside the United States</a:t>
            </a:r>
          </a:p>
        </p:txBody>
      </p:sp>
      <p:sp>
        <p:nvSpPr>
          <p:cNvPr id="72" name="Shape 72"/>
          <p:cNvSpPr txBox="1"/>
          <p:nvPr/>
        </p:nvSpPr>
        <p:spPr>
          <a:xfrm>
            <a:off x="8298999" y="4184567"/>
            <a:ext cx="3893200" cy="1447600"/>
          </a:xfrm>
          <a:prstGeom prst="rect">
            <a:avLst/>
          </a:prstGeom>
          <a:noFill/>
          <a:ln>
            <a:noFill/>
          </a:ln>
        </p:spPr>
        <p:txBody>
          <a:bodyPr lIns="121900" tIns="121900" rIns="121900" bIns="121900" anchor="ctr" anchorCtr="0">
            <a:noAutofit/>
          </a:bodyPr>
          <a:lstStyle/>
          <a:p>
            <a:r>
              <a:rPr lang="en" sz="4000" dirty="0">
                <a:solidFill>
                  <a:srgbClr val="FFFF00"/>
                </a:solidFill>
              </a:rPr>
              <a:t>28% </a:t>
            </a:r>
          </a:p>
          <a:p>
            <a:r>
              <a:rPr lang="en" sz="2400" dirty="0">
                <a:solidFill>
                  <a:srgbClr val="FFFF00"/>
                </a:solidFill>
              </a:rPr>
              <a:t>of households earn less than $50k</a:t>
            </a:r>
          </a:p>
        </p:txBody>
      </p:sp>
      <p:sp>
        <p:nvSpPr>
          <p:cNvPr id="73" name="Shape 73"/>
          <p:cNvSpPr txBox="1"/>
          <p:nvPr/>
        </p:nvSpPr>
        <p:spPr>
          <a:xfrm>
            <a:off x="1830100" y="2986167"/>
            <a:ext cx="1416800" cy="1198400"/>
          </a:xfrm>
          <a:prstGeom prst="rect">
            <a:avLst/>
          </a:prstGeom>
          <a:noFill/>
          <a:ln>
            <a:noFill/>
          </a:ln>
        </p:spPr>
        <p:txBody>
          <a:bodyPr lIns="121900" tIns="121900" rIns="121900" bIns="121900" anchor="ctr" anchorCtr="0">
            <a:noAutofit/>
          </a:bodyPr>
          <a:lstStyle/>
          <a:p>
            <a:r>
              <a:rPr lang="en" sz="4000" dirty="0">
                <a:solidFill>
                  <a:schemeClr val="bg1"/>
                </a:solidFill>
              </a:rPr>
              <a:t>32%</a:t>
            </a:r>
          </a:p>
          <a:p>
            <a:r>
              <a:rPr lang="en" sz="2400" dirty="0">
                <a:solidFill>
                  <a:schemeClr val="bg1"/>
                </a:solidFill>
              </a:rPr>
              <a:t>latino</a:t>
            </a:r>
          </a:p>
        </p:txBody>
      </p:sp>
      <p:sp>
        <p:nvSpPr>
          <p:cNvPr id="74" name="Shape 74"/>
          <p:cNvSpPr txBox="1"/>
          <p:nvPr/>
        </p:nvSpPr>
        <p:spPr>
          <a:xfrm>
            <a:off x="478000" y="2986167"/>
            <a:ext cx="1574400" cy="1198400"/>
          </a:xfrm>
          <a:prstGeom prst="rect">
            <a:avLst/>
          </a:prstGeom>
          <a:noFill/>
          <a:ln>
            <a:noFill/>
          </a:ln>
        </p:spPr>
        <p:txBody>
          <a:bodyPr lIns="121900" tIns="121900" rIns="121900" bIns="121900" anchor="ctr" anchorCtr="0">
            <a:noAutofit/>
          </a:bodyPr>
          <a:lstStyle/>
          <a:p>
            <a:r>
              <a:rPr lang="en" sz="4000" dirty="0">
                <a:solidFill>
                  <a:schemeClr val="bg1"/>
                </a:solidFill>
              </a:rPr>
              <a:t>35%</a:t>
            </a:r>
          </a:p>
          <a:p>
            <a:r>
              <a:rPr lang="en" sz="2400" dirty="0">
                <a:solidFill>
                  <a:schemeClr val="bg1"/>
                </a:solidFill>
              </a:rPr>
              <a:t>asian</a:t>
            </a:r>
          </a:p>
        </p:txBody>
      </p:sp>
      <p:sp>
        <p:nvSpPr>
          <p:cNvPr id="75" name="Shape 75"/>
          <p:cNvSpPr txBox="1"/>
          <p:nvPr/>
        </p:nvSpPr>
        <p:spPr>
          <a:xfrm>
            <a:off x="3144800" y="2986167"/>
            <a:ext cx="1357200" cy="1198400"/>
          </a:xfrm>
          <a:prstGeom prst="rect">
            <a:avLst/>
          </a:prstGeom>
          <a:noFill/>
          <a:ln>
            <a:noFill/>
          </a:ln>
        </p:spPr>
        <p:txBody>
          <a:bodyPr lIns="121900" tIns="121900" rIns="121900" bIns="121900" anchor="ctr" anchorCtr="0">
            <a:noAutofit/>
          </a:bodyPr>
          <a:lstStyle/>
          <a:p>
            <a:r>
              <a:rPr lang="en" sz="4000" dirty="0">
                <a:solidFill>
                  <a:schemeClr val="bg1"/>
                </a:solidFill>
              </a:rPr>
              <a:t>26%</a:t>
            </a:r>
          </a:p>
          <a:p>
            <a:r>
              <a:rPr lang="en" sz="2400" dirty="0">
                <a:solidFill>
                  <a:schemeClr val="bg1"/>
                </a:solidFill>
              </a:rPr>
              <a:t>white</a:t>
            </a:r>
          </a:p>
        </p:txBody>
      </p:sp>
      <p:sp>
        <p:nvSpPr>
          <p:cNvPr id="76" name="Shape 76"/>
          <p:cNvSpPr txBox="1"/>
          <p:nvPr/>
        </p:nvSpPr>
        <p:spPr>
          <a:xfrm>
            <a:off x="8298999" y="5390300"/>
            <a:ext cx="4216400" cy="1447600"/>
          </a:xfrm>
          <a:prstGeom prst="rect">
            <a:avLst/>
          </a:prstGeom>
          <a:noFill/>
          <a:ln>
            <a:noFill/>
          </a:ln>
        </p:spPr>
        <p:txBody>
          <a:bodyPr lIns="121900" tIns="121900" rIns="121900" bIns="121900" anchor="ctr" anchorCtr="0">
            <a:noAutofit/>
          </a:bodyPr>
          <a:lstStyle/>
          <a:p>
            <a:r>
              <a:rPr lang="en" sz="4000" dirty="0">
                <a:solidFill>
                  <a:srgbClr val="FFFF00"/>
                </a:solidFill>
              </a:rPr>
              <a:t>16% </a:t>
            </a:r>
          </a:p>
          <a:p>
            <a:r>
              <a:rPr lang="en" sz="2400" dirty="0">
                <a:solidFill>
                  <a:srgbClr val="FFFF00"/>
                </a:solidFill>
              </a:rPr>
              <a:t>of households earn above $200k</a:t>
            </a:r>
          </a:p>
        </p:txBody>
      </p:sp>
      <p:sp>
        <p:nvSpPr>
          <p:cNvPr id="77" name="Shape 77"/>
          <p:cNvSpPr txBox="1"/>
          <p:nvPr/>
        </p:nvSpPr>
        <p:spPr>
          <a:xfrm>
            <a:off x="4502100" y="2986167"/>
            <a:ext cx="1672800" cy="1198400"/>
          </a:xfrm>
          <a:prstGeom prst="rect">
            <a:avLst/>
          </a:prstGeom>
          <a:noFill/>
          <a:ln>
            <a:noFill/>
          </a:ln>
        </p:spPr>
        <p:txBody>
          <a:bodyPr lIns="121900" tIns="121900" rIns="121900" bIns="121900" anchor="ctr" anchorCtr="0">
            <a:noAutofit/>
          </a:bodyPr>
          <a:lstStyle/>
          <a:p>
            <a:r>
              <a:rPr lang="en" sz="4000" dirty="0">
                <a:solidFill>
                  <a:schemeClr val="bg1"/>
                </a:solidFill>
              </a:rPr>
              <a:t>6%</a:t>
            </a:r>
          </a:p>
          <a:p>
            <a:r>
              <a:rPr lang="en" sz="2400" dirty="0">
                <a:solidFill>
                  <a:schemeClr val="bg1"/>
                </a:solidFill>
              </a:rPr>
              <a:t>black , other</a:t>
            </a:r>
          </a:p>
        </p:txBody>
      </p:sp>
      <p:sp>
        <p:nvSpPr>
          <p:cNvPr id="78" name="Shape 78"/>
          <p:cNvSpPr txBox="1"/>
          <p:nvPr/>
        </p:nvSpPr>
        <p:spPr>
          <a:xfrm>
            <a:off x="366601" y="153000"/>
            <a:ext cx="8255599" cy="979600"/>
          </a:xfrm>
          <a:prstGeom prst="rect">
            <a:avLst/>
          </a:prstGeom>
          <a:noFill/>
          <a:ln>
            <a:noFill/>
          </a:ln>
        </p:spPr>
        <p:txBody>
          <a:bodyPr lIns="121900" tIns="121900" rIns="121900" bIns="121900" anchor="ctr" anchorCtr="0">
            <a:noAutofit/>
          </a:bodyPr>
          <a:lstStyle/>
          <a:p>
            <a:r>
              <a:rPr lang="en" sz="4800" b="1">
                <a:solidFill>
                  <a:srgbClr val="111111"/>
                </a:solidFill>
              </a:rPr>
              <a:t>San Jos</a:t>
            </a:r>
            <a:r>
              <a:rPr lang="en" sz="4800" b="1">
                <a:solidFill>
                  <a:schemeClr val="dk1"/>
                </a:solidFill>
              </a:rPr>
              <a:t>é</a:t>
            </a:r>
          </a:p>
        </p:txBody>
      </p:sp>
    </p:spTree>
    <p:extLst>
      <p:ext uri="{BB962C8B-B14F-4D97-AF65-F5344CB8AC3E}">
        <p14:creationId xmlns:p14="http://schemas.microsoft.com/office/powerpoint/2010/main" val="229884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694" y="124521"/>
            <a:ext cx="10953747" cy="444500"/>
          </a:xfrm>
        </p:spPr>
        <p:txBody>
          <a:bodyPr>
            <a:noAutofit/>
          </a:bodyPr>
          <a:lstStyle/>
          <a:p>
            <a:r>
              <a:rPr lang="en-US" sz="4400" b="1" dirty="0">
                <a:solidFill>
                  <a:schemeClr val="tx1"/>
                </a:solidFill>
              </a:rPr>
              <a:t>Early considerations on street light pole</a:t>
            </a:r>
          </a:p>
        </p:txBody>
      </p:sp>
      <p:sp>
        <p:nvSpPr>
          <p:cNvPr id="29" name="TextBox 28"/>
          <p:cNvSpPr txBox="1"/>
          <p:nvPr/>
        </p:nvSpPr>
        <p:spPr>
          <a:xfrm>
            <a:off x="8645523" y="5849756"/>
            <a:ext cx="226606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9900"/>
                </a:solidFill>
                <a:effectLst/>
                <a:uLnTx/>
                <a:uFillTx/>
                <a:latin typeface="+mj-lt"/>
                <a:cs typeface="Arial" panose="020B0604020202020204" pitchFamily="34" charset="0"/>
              </a:rPr>
              <a:t>Seek to Understand with Knight IoT Grant</a:t>
            </a:r>
          </a:p>
        </p:txBody>
      </p:sp>
      <p:pic>
        <p:nvPicPr>
          <p:cNvPr id="30" name="Picture 4" descr="http://vignette1.wikia.nocookie.net/virtualworlds/images/b/bb/Streetlight_1_preview.png/revision/latest?cb=20070811183927"/>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593432" y="1816679"/>
            <a:ext cx="3489722" cy="289485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vignette1.wikia.nocookie.net/virtualworlds/images/b/bb/Streetlight_1_preview.png/revision/latest?cb=20070811183927"/>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70335" y="1816679"/>
            <a:ext cx="3489722" cy="289485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941579" y="2109924"/>
            <a:ext cx="1484122"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dirty="0">
                <a:ln>
                  <a:noFill/>
                </a:ln>
                <a:solidFill>
                  <a:schemeClr val="tx1"/>
                </a:solidFill>
                <a:effectLst/>
                <a:uLnTx/>
                <a:uFillTx/>
                <a:latin typeface="+mj-lt"/>
                <a:cs typeface="Arial" panose="020B0604020202020204" pitchFamily="34" charset="0"/>
              </a:rPr>
              <a:t>Properties</a:t>
            </a:r>
            <a:r>
              <a:rPr kumimoji="0" lang="en-US" sz="1600" b="1" i="0" u="none" strike="noStrike" kern="0" cap="none" spc="0" normalizeH="0" baseline="0" noProof="0" dirty="0">
                <a:ln>
                  <a:noFill/>
                </a:ln>
                <a:solidFill>
                  <a:schemeClr val="tx1"/>
                </a:solidFill>
                <a:effectLst/>
                <a:uLnTx/>
                <a:uFillTx/>
                <a:latin typeface="+mj-lt"/>
                <a:cs typeface="Arial" panose="020B0604020202020204" pitchFamily="34" charset="0"/>
              </a:rPr>
              <a:t> </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Height</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Power</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Light Sensor</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Lumens</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Density</a:t>
            </a:r>
          </a:p>
        </p:txBody>
      </p:sp>
      <p:sp>
        <p:nvSpPr>
          <p:cNvPr id="39" name="TextBox 38"/>
          <p:cNvSpPr txBox="1"/>
          <p:nvPr/>
        </p:nvSpPr>
        <p:spPr>
          <a:xfrm>
            <a:off x="4702174" y="2109924"/>
            <a:ext cx="1819275" cy="25545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dirty="0">
                <a:ln>
                  <a:noFill/>
                </a:ln>
                <a:solidFill>
                  <a:schemeClr val="tx1"/>
                </a:solidFill>
                <a:effectLst/>
                <a:uLnTx/>
                <a:uFillTx/>
                <a:latin typeface="+mj-lt"/>
                <a:cs typeface="Arial" panose="020B0604020202020204" pitchFamily="34" charset="0"/>
              </a:rPr>
              <a:t>Properties </a:t>
            </a:r>
            <a:r>
              <a:rPr kumimoji="0" lang="en-US" sz="1600" b="1" i="0" u="none" strike="noStrike" kern="0" cap="none" spc="0" normalizeH="0" baseline="0" noProof="0" dirty="0">
                <a:ln>
                  <a:noFill/>
                </a:ln>
                <a:solidFill>
                  <a:schemeClr val="tx1"/>
                </a:solidFill>
                <a:effectLst/>
                <a:uLnTx/>
                <a:uFillTx/>
                <a:latin typeface="+mj-lt"/>
                <a:cs typeface="Arial" panose="020B0604020202020204" pitchFamily="34" charset="0"/>
              </a:rPr>
              <a:t> </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Height</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Power</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Light Sensor</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Lumens</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Density</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1" i="0" u="none" strike="noStrike" kern="0" cap="none" spc="0" normalizeH="0" baseline="0" noProof="0" dirty="0">
                <a:ln>
                  <a:noFill/>
                </a:ln>
                <a:solidFill>
                  <a:srgbClr val="00A4DE"/>
                </a:solidFill>
                <a:effectLst/>
                <a:uLnTx/>
                <a:uFillTx/>
                <a:latin typeface="+mj-lt"/>
                <a:cs typeface="Arial" panose="020B0604020202020204" pitchFamily="34" charset="0"/>
              </a:rPr>
              <a:t>Data Backhaul</a:t>
            </a:r>
            <a:br>
              <a:rPr kumimoji="0" lang="en-US" sz="1600" b="1" i="0" u="none" strike="noStrike" kern="0" cap="none" spc="0" normalizeH="0" baseline="0" noProof="0" dirty="0">
                <a:ln>
                  <a:noFill/>
                </a:ln>
                <a:solidFill>
                  <a:srgbClr val="00A4DE"/>
                </a:solidFill>
                <a:effectLst/>
                <a:uLnTx/>
                <a:uFillTx/>
                <a:latin typeface="+mj-lt"/>
                <a:cs typeface="Arial" panose="020B0604020202020204" pitchFamily="34" charset="0"/>
              </a:rPr>
            </a:br>
            <a:r>
              <a:rPr kumimoji="0" lang="en-US" sz="1600" b="1" i="0" u="none" strike="noStrike" kern="0" cap="none" spc="0" normalizeH="0" baseline="0" noProof="0" dirty="0">
                <a:ln>
                  <a:noFill/>
                </a:ln>
                <a:solidFill>
                  <a:srgbClr val="00A4DE"/>
                </a:solidFill>
                <a:effectLst/>
                <a:uLnTx/>
                <a:uFillTx/>
                <a:latin typeface="+mj-lt"/>
                <a:cs typeface="Arial" panose="020B0604020202020204" pitchFamily="34" charset="0"/>
              </a:rPr>
              <a:t>(Fiber, COAX, Radio mesh)</a:t>
            </a:r>
          </a:p>
          <a:p>
            <a:pPr marL="214313" marR="0" lvl="0" indent="-214313" defTabSz="914400" eaLnBrk="1" fontAlgn="auto" latinLnBrk="0" hangingPunct="1">
              <a:lnSpc>
                <a:spcPct val="100000"/>
              </a:lnSpc>
              <a:spcBef>
                <a:spcPts val="0"/>
              </a:spcBef>
              <a:spcAft>
                <a:spcPts val="0"/>
              </a:spcAft>
              <a:buClrTx/>
              <a:buSzTx/>
              <a:buFontTx/>
              <a:buChar char="-"/>
              <a:tabLst/>
              <a:defRPr/>
            </a:pPr>
            <a:endParaRPr kumimoji="0" lang="en-US" sz="1600" b="1" i="0" u="none" strike="noStrike" kern="0" cap="none" spc="0" normalizeH="0" baseline="0" noProof="0" dirty="0">
              <a:ln>
                <a:noFill/>
              </a:ln>
              <a:solidFill>
                <a:schemeClr val="bg1"/>
              </a:solidFill>
              <a:effectLst/>
              <a:uLnTx/>
              <a:uFillTx/>
              <a:latin typeface="+mj-lt"/>
              <a:cs typeface="Arial" panose="020B0604020202020204" pitchFamily="34" charset="0"/>
            </a:endParaRPr>
          </a:p>
        </p:txBody>
      </p:sp>
      <p:pic>
        <p:nvPicPr>
          <p:cNvPr id="40" name="Picture 4" descr="http://vignette1.wikia.nocookie.net/virtualworlds/images/b/bb/Streetlight_1_preview.png/revision/latest?cb=20070811183927"/>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667513" y="1816679"/>
            <a:ext cx="3489722" cy="289485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7916187" y="2109924"/>
            <a:ext cx="2853113" cy="280076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dirty="0">
                <a:ln>
                  <a:noFill/>
                </a:ln>
                <a:solidFill>
                  <a:schemeClr val="tx1"/>
                </a:solidFill>
                <a:effectLst/>
                <a:uLnTx/>
                <a:uFillTx/>
                <a:latin typeface="+mj-lt"/>
                <a:cs typeface="Arial" panose="020B0604020202020204" pitchFamily="34" charset="0"/>
              </a:rPr>
              <a:t>Properties </a:t>
            </a:r>
            <a:r>
              <a:rPr kumimoji="0" lang="en-US" sz="1600" b="1" i="0" u="none" strike="noStrike" kern="0" cap="none" spc="0" normalizeH="0" baseline="0" noProof="0" dirty="0">
                <a:ln>
                  <a:noFill/>
                </a:ln>
                <a:solidFill>
                  <a:schemeClr val="tx1"/>
                </a:solidFill>
                <a:effectLst/>
                <a:uLnTx/>
                <a:uFillTx/>
                <a:latin typeface="+mj-lt"/>
                <a:cs typeface="Arial" panose="020B0604020202020204" pitchFamily="34" charset="0"/>
              </a:rPr>
              <a:t> </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Height</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Power</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Light Sensor</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Lumens</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Density</a:t>
            </a:r>
          </a:p>
          <a:p>
            <a:pPr marL="214313" marR="0" lvl="0" indent="-214313" defTabSz="914400" eaLnBrk="1" fontAlgn="auto" latinLnBrk="0" hangingPunct="1">
              <a:lnSpc>
                <a:spcPct val="100000"/>
              </a:lnSpc>
              <a:spcBef>
                <a:spcPts val="0"/>
              </a:spcBef>
              <a:spcAft>
                <a:spcPts val="0"/>
              </a:spcAft>
              <a:buClrTx/>
              <a:buSzTx/>
              <a:buFontTx/>
              <a:buChar char="-"/>
              <a:tabLst/>
              <a:defRPr/>
            </a:pPr>
            <a:r>
              <a:rPr kumimoji="0" lang="en-US" sz="1600" b="1" i="0" u="none" strike="noStrike" kern="0" cap="none" spc="0" normalizeH="0" baseline="0" noProof="0" dirty="0">
                <a:ln>
                  <a:noFill/>
                </a:ln>
                <a:solidFill>
                  <a:srgbClr val="00A4DE"/>
                </a:solidFill>
                <a:effectLst/>
                <a:uLnTx/>
                <a:uFillTx/>
                <a:latin typeface="+mj-lt"/>
                <a:cs typeface="Arial" panose="020B0604020202020204" pitchFamily="34" charset="0"/>
              </a:rPr>
              <a:t>Data Backhaul</a:t>
            </a:r>
          </a:p>
          <a:p>
            <a:pPr marL="0" marR="0" lvl="0" indent="-214313" defTabSz="914400" eaLnBrk="1" fontAlgn="auto" latinLnBrk="0" hangingPunct="1">
              <a:lnSpc>
                <a:spcPct val="100000"/>
              </a:lnSpc>
              <a:spcBef>
                <a:spcPts val="0"/>
              </a:spcBef>
              <a:spcAft>
                <a:spcPts val="0"/>
              </a:spcAft>
              <a:buClrTx/>
              <a:buSzTx/>
              <a:buFontTx/>
              <a:buChar char="-"/>
              <a:tabLst/>
              <a:defRPr/>
            </a:pPr>
            <a:r>
              <a:rPr kumimoji="0" lang="en-US" sz="1600" b="1" i="0" u="none" strike="noStrike" kern="0" cap="none" spc="0" normalizeH="0" baseline="0" noProof="0" dirty="0">
                <a:ln>
                  <a:noFill/>
                </a:ln>
                <a:solidFill>
                  <a:srgbClr val="FF9900"/>
                </a:solidFill>
                <a:effectLst/>
                <a:uLnTx/>
                <a:uFillTx/>
                <a:latin typeface="+mj-lt"/>
                <a:cs typeface="Arial" panose="020B0604020202020204" pitchFamily="34" charset="0"/>
              </a:rPr>
              <a:t>Sensors</a:t>
            </a:r>
          </a:p>
          <a:p>
            <a:pPr marL="0" marR="0" lvl="0" indent="-214313" defTabSz="914400" eaLnBrk="1" fontAlgn="auto" latinLnBrk="0" hangingPunct="1">
              <a:lnSpc>
                <a:spcPct val="100000"/>
              </a:lnSpc>
              <a:spcBef>
                <a:spcPts val="0"/>
              </a:spcBef>
              <a:spcAft>
                <a:spcPts val="0"/>
              </a:spcAft>
              <a:buClrTx/>
              <a:buSzTx/>
              <a:buFontTx/>
              <a:buChar char="-"/>
              <a:tabLst/>
              <a:defRPr/>
            </a:pPr>
            <a:r>
              <a:rPr kumimoji="0" lang="en-US" sz="1600" b="1" i="0" u="none" strike="noStrike" kern="0" cap="none" spc="0" normalizeH="0" baseline="0" noProof="0" dirty="0">
                <a:ln>
                  <a:noFill/>
                </a:ln>
                <a:solidFill>
                  <a:srgbClr val="FF9900"/>
                </a:solidFill>
                <a:effectLst/>
                <a:uLnTx/>
                <a:uFillTx/>
                <a:latin typeface="+mj-lt"/>
                <a:cs typeface="Arial" panose="020B0604020202020204" pitchFamily="34" charset="0"/>
              </a:rPr>
              <a:t>Cameras</a:t>
            </a:r>
          </a:p>
          <a:p>
            <a:pPr marL="0" marR="0" lvl="0" indent="-214313" defTabSz="914400" eaLnBrk="1" fontAlgn="auto" latinLnBrk="0" hangingPunct="1">
              <a:lnSpc>
                <a:spcPct val="100000"/>
              </a:lnSpc>
              <a:spcBef>
                <a:spcPts val="0"/>
              </a:spcBef>
              <a:spcAft>
                <a:spcPts val="0"/>
              </a:spcAft>
              <a:buClrTx/>
              <a:buSzTx/>
              <a:buFontTx/>
              <a:buChar char="-"/>
              <a:tabLst/>
              <a:defRPr/>
            </a:pPr>
            <a:r>
              <a:rPr kumimoji="0" lang="en-US" sz="1600" b="1" i="0" u="none" strike="noStrike" kern="0" cap="none" spc="0" normalizeH="0" baseline="0" noProof="0" dirty="0">
                <a:ln>
                  <a:noFill/>
                </a:ln>
                <a:solidFill>
                  <a:srgbClr val="FF9900"/>
                </a:solidFill>
                <a:effectLst/>
                <a:uLnTx/>
                <a:uFillTx/>
                <a:latin typeface="+mj-lt"/>
                <a:cs typeface="Arial" panose="020B0604020202020204" pitchFamily="34" charset="0"/>
              </a:rPr>
              <a:t>2-way Communication</a:t>
            </a:r>
          </a:p>
          <a:p>
            <a:pPr marL="0" marR="0" lvl="0" indent="-214313" defTabSz="914400" eaLnBrk="1" fontAlgn="auto" latinLnBrk="0" hangingPunct="1">
              <a:lnSpc>
                <a:spcPct val="100000"/>
              </a:lnSpc>
              <a:spcBef>
                <a:spcPts val="0"/>
              </a:spcBef>
              <a:spcAft>
                <a:spcPts val="0"/>
              </a:spcAft>
              <a:buClrTx/>
              <a:buSzTx/>
              <a:buFontTx/>
              <a:buChar char="-"/>
              <a:tabLst/>
              <a:defRPr/>
            </a:pPr>
            <a:r>
              <a:rPr kumimoji="0" lang="en-US" sz="1600" b="1" i="0" u="none" strike="noStrike" kern="0" cap="none" spc="0" normalizeH="0" baseline="0" noProof="0" dirty="0">
                <a:ln>
                  <a:noFill/>
                </a:ln>
                <a:solidFill>
                  <a:srgbClr val="FF9900"/>
                </a:solidFill>
                <a:effectLst/>
                <a:uLnTx/>
                <a:uFillTx/>
                <a:latin typeface="+mj-lt"/>
                <a:cs typeface="Arial" panose="020B0604020202020204" pitchFamily="34" charset="0"/>
              </a:rPr>
              <a:t>Banner Advertising</a:t>
            </a:r>
          </a:p>
        </p:txBody>
      </p:sp>
      <p:sp>
        <p:nvSpPr>
          <p:cNvPr id="42" name="TextBox 41"/>
          <p:cNvSpPr txBox="1"/>
          <p:nvPr/>
        </p:nvSpPr>
        <p:spPr>
          <a:xfrm>
            <a:off x="1237747" y="1006977"/>
            <a:ext cx="216001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mj-lt"/>
                <a:cs typeface="Arial" panose="020B0604020202020204" pitchFamily="34" charset="0"/>
              </a:rPr>
              <a:t>STREETLIGHT</a:t>
            </a:r>
            <a:endParaRPr kumimoji="0" lang="en-US" sz="1200" b="0" i="0" u="none" strike="noStrike" kern="0" cap="none" spc="0" normalizeH="0" baseline="0" noProof="0" dirty="0">
              <a:ln>
                <a:noFill/>
              </a:ln>
              <a:solidFill>
                <a:schemeClr val="tx1"/>
              </a:solidFill>
              <a:effectLst/>
              <a:uLnTx/>
              <a:uFillTx/>
              <a:latin typeface="+mj-lt"/>
              <a:cs typeface="Arial" panose="020B0604020202020204" pitchFamily="34" charset="0"/>
            </a:endParaRPr>
          </a:p>
        </p:txBody>
      </p:sp>
      <p:sp>
        <p:nvSpPr>
          <p:cNvPr id="43" name="TextBox 42"/>
          <p:cNvSpPr txBox="1"/>
          <p:nvPr/>
        </p:nvSpPr>
        <p:spPr>
          <a:xfrm>
            <a:off x="4952619" y="1006977"/>
            <a:ext cx="22359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A4DE"/>
                </a:solidFill>
                <a:effectLst/>
                <a:uLnTx/>
                <a:uFillTx/>
                <a:latin typeface="+mj-lt"/>
                <a:cs typeface="Arial" panose="020B0604020202020204" pitchFamily="34" charset="0"/>
              </a:rPr>
              <a:t>SMALL CELLs</a:t>
            </a:r>
            <a:endParaRPr kumimoji="0" lang="en-US" sz="1200" b="0" i="0" u="none" strike="noStrike" kern="0" cap="none" spc="0" normalizeH="0" baseline="0" noProof="0" dirty="0">
              <a:ln>
                <a:noFill/>
              </a:ln>
              <a:solidFill>
                <a:srgbClr val="00A4DE"/>
              </a:solidFill>
              <a:effectLst/>
              <a:uLnTx/>
              <a:uFillTx/>
              <a:latin typeface="+mj-lt"/>
              <a:cs typeface="Arial" panose="020B0604020202020204" pitchFamily="34" charset="0"/>
            </a:endParaRPr>
          </a:p>
        </p:txBody>
      </p:sp>
      <p:sp>
        <p:nvSpPr>
          <p:cNvPr id="44" name="TextBox 43"/>
          <p:cNvSpPr txBox="1"/>
          <p:nvPr/>
        </p:nvSpPr>
        <p:spPr>
          <a:xfrm>
            <a:off x="8109216" y="1020838"/>
            <a:ext cx="284503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9900"/>
                </a:solidFill>
                <a:effectLst/>
                <a:uLnTx/>
                <a:uFillTx/>
                <a:latin typeface="+mj-lt"/>
                <a:cs typeface="Arial" panose="020B0604020202020204" pitchFamily="34" charset="0"/>
              </a:rPr>
              <a:t>INTERNET OF THINGS</a:t>
            </a:r>
            <a:endParaRPr kumimoji="0" lang="en-US" sz="1200" b="0" i="0" u="none" strike="noStrike" kern="0" cap="none" spc="0" normalizeH="0" baseline="0" noProof="0" dirty="0">
              <a:ln>
                <a:noFill/>
              </a:ln>
              <a:solidFill>
                <a:srgbClr val="FF9900"/>
              </a:solidFill>
              <a:effectLst/>
              <a:uLnTx/>
              <a:uFillTx/>
              <a:latin typeface="+mj-lt"/>
              <a:cs typeface="Arial" panose="020B0604020202020204" pitchFamily="34" charset="0"/>
            </a:endParaRPr>
          </a:p>
        </p:txBody>
      </p:sp>
      <p:sp>
        <p:nvSpPr>
          <p:cNvPr id="45" name="TextBox 44"/>
          <p:cNvSpPr txBox="1"/>
          <p:nvPr/>
        </p:nvSpPr>
        <p:spPr>
          <a:xfrm>
            <a:off x="1575693" y="1333500"/>
            <a:ext cx="148412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mj-lt"/>
                <a:cs typeface="Arial" panose="020B0604020202020204" pitchFamily="34" charset="0"/>
              </a:rPr>
              <a:t>Light/Safety</a:t>
            </a:r>
          </a:p>
        </p:txBody>
      </p:sp>
      <p:sp>
        <p:nvSpPr>
          <p:cNvPr id="46" name="TextBox 45"/>
          <p:cNvSpPr txBox="1"/>
          <p:nvPr/>
        </p:nvSpPr>
        <p:spPr>
          <a:xfrm>
            <a:off x="4411614" y="1333500"/>
            <a:ext cx="331797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A4DE"/>
                </a:solidFill>
                <a:effectLst/>
                <a:uLnTx/>
                <a:uFillTx/>
                <a:latin typeface="+mj-lt"/>
                <a:cs typeface="Arial" panose="020B0604020202020204" pitchFamily="34" charset="0"/>
              </a:rPr>
              <a:t>Broadband Digital Infrastructure</a:t>
            </a:r>
          </a:p>
        </p:txBody>
      </p:sp>
      <p:sp>
        <p:nvSpPr>
          <p:cNvPr id="47" name="TextBox 46"/>
          <p:cNvSpPr txBox="1"/>
          <p:nvPr/>
        </p:nvSpPr>
        <p:spPr>
          <a:xfrm>
            <a:off x="8789673" y="1333500"/>
            <a:ext cx="148412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9900"/>
                </a:solidFill>
                <a:effectLst/>
                <a:uLnTx/>
                <a:uFillTx/>
                <a:latin typeface="+mj-lt"/>
                <a:cs typeface="Arial" panose="020B0604020202020204" pitchFamily="34" charset="0"/>
              </a:rPr>
              <a:t>Smart Cities</a:t>
            </a:r>
          </a:p>
        </p:txBody>
      </p:sp>
      <p:sp>
        <p:nvSpPr>
          <p:cNvPr id="49" name="TextBox 48"/>
          <p:cNvSpPr txBox="1"/>
          <p:nvPr/>
        </p:nvSpPr>
        <p:spPr>
          <a:xfrm>
            <a:off x="28513" y="5249822"/>
            <a:ext cx="1484122" cy="3231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chemeClr val="tx1"/>
                </a:solidFill>
                <a:effectLst/>
                <a:uLnTx/>
                <a:uFillTx/>
                <a:latin typeface="+mj-lt"/>
                <a:cs typeface="Arial" panose="020B0604020202020204" pitchFamily="34" charset="0"/>
              </a:rPr>
              <a:t>Maturity:</a:t>
            </a:r>
            <a:endParaRPr kumimoji="0" lang="en-US" sz="1050" b="1" i="0" u="none" strike="noStrike" kern="0" cap="none" spc="0" normalizeH="0" baseline="0" noProof="0" dirty="0">
              <a:ln>
                <a:noFill/>
              </a:ln>
              <a:solidFill>
                <a:schemeClr val="tx1"/>
              </a:solidFill>
              <a:effectLst/>
              <a:uLnTx/>
              <a:uFillTx/>
              <a:latin typeface="+mj-lt"/>
              <a:cs typeface="Arial" panose="020B0604020202020204" pitchFamily="34" charset="0"/>
            </a:endParaRPr>
          </a:p>
        </p:txBody>
      </p:sp>
      <p:sp>
        <p:nvSpPr>
          <p:cNvPr id="50" name="TextBox 49"/>
          <p:cNvSpPr txBox="1"/>
          <p:nvPr/>
        </p:nvSpPr>
        <p:spPr>
          <a:xfrm>
            <a:off x="1910262" y="5249822"/>
            <a:ext cx="148412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mj-lt"/>
                <a:cs typeface="Arial" panose="020B0604020202020204" pitchFamily="34" charset="0"/>
              </a:rPr>
              <a:t>Mature</a:t>
            </a:r>
          </a:p>
        </p:txBody>
      </p:sp>
      <p:sp>
        <p:nvSpPr>
          <p:cNvPr id="51" name="TextBox 50"/>
          <p:cNvSpPr txBox="1"/>
          <p:nvPr/>
        </p:nvSpPr>
        <p:spPr>
          <a:xfrm>
            <a:off x="5405929" y="5249822"/>
            <a:ext cx="148412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A4DE"/>
                </a:solidFill>
                <a:effectLst/>
                <a:uLnTx/>
                <a:uFillTx/>
                <a:latin typeface="+mj-lt"/>
                <a:cs typeface="Arial" panose="020B0604020202020204" pitchFamily="34" charset="0"/>
              </a:rPr>
              <a:t>Emerging</a:t>
            </a:r>
          </a:p>
        </p:txBody>
      </p:sp>
      <p:sp>
        <p:nvSpPr>
          <p:cNvPr id="52" name="TextBox 51"/>
          <p:cNvSpPr txBox="1"/>
          <p:nvPr/>
        </p:nvSpPr>
        <p:spPr>
          <a:xfrm>
            <a:off x="8645523" y="5249822"/>
            <a:ext cx="226606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9900"/>
                </a:solidFill>
                <a:effectLst/>
                <a:uLnTx/>
                <a:uFillTx/>
                <a:latin typeface="+mj-lt"/>
                <a:cs typeface="Arial" panose="020B0604020202020204" pitchFamily="34" charset="0"/>
              </a:rPr>
              <a:t>Extremely Immature</a:t>
            </a:r>
          </a:p>
        </p:txBody>
      </p:sp>
      <p:sp>
        <p:nvSpPr>
          <p:cNvPr id="53" name="TextBox 52"/>
          <p:cNvSpPr txBox="1"/>
          <p:nvPr/>
        </p:nvSpPr>
        <p:spPr>
          <a:xfrm>
            <a:off x="28513" y="5801622"/>
            <a:ext cx="1484122" cy="3231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chemeClr val="tx1"/>
                </a:solidFill>
                <a:effectLst/>
                <a:uLnTx/>
                <a:uFillTx/>
                <a:latin typeface="+mj-lt"/>
                <a:cs typeface="Arial" panose="020B0604020202020204" pitchFamily="34" charset="0"/>
              </a:rPr>
              <a:t>Possible Action:</a:t>
            </a:r>
            <a:endParaRPr kumimoji="0" lang="en-US" sz="1050" b="1" i="0" u="none" strike="noStrike" kern="0" cap="none" spc="0" normalizeH="0" baseline="0" noProof="0" dirty="0">
              <a:ln>
                <a:noFill/>
              </a:ln>
              <a:solidFill>
                <a:schemeClr val="tx1"/>
              </a:solidFill>
              <a:effectLst/>
              <a:uLnTx/>
              <a:uFillTx/>
              <a:latin typeface="+mj-lt"/>
              <a:cs typeface="Arial" panose="020B0604020202020204" pitchFamily="34" charset="0"/>
            </a:endParaRPr>
          </a:p>
        </p:txBody>
      </p:sp>
      <p:sp>
        <p:nvSpPr>
          <p:cNvPr id="54" name="TextBox 53"/>
          <p:cNvSpPr txBox="1"/>
          <p:nvPr/>
        </p:nvSpPr>
        <p:spPr>
          <a:xfrm>
            <a:off x="1349389" y="5814322"/>
            <a:ext cx="260586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mj-lt"/>
                <a:cs typeface="Arial" panose="020B0604020202020204" pitchFamily="34" charset="0"/>
              </a:rPr>
              <a:t>Proceed w/ LED Light Replacement Only</a:t>
            </a:r>
          </a:p>
        </p:txBody>
      </p:sp>
      <p:sp>
        <p:nvSpPr>
          <p:cNvPr id="55" name="TextBox 54"/>
          <p:cNvSpPr txBox="1"/>
          <p:nvPr/>
        </p:nvSpPr>
        <p:spPr>
          <a:xfrm>
            <a:off x="4908724" y="5801622"/>
            <a:ext cx="2478532"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A4DE"/>
                </a:solidFill>
                <a:effectLst/>
                <a:uLnTx/>
                <a:uFillTx/>
                <a:latin typeface="+mj-lt"/>
                <a:cs typeface="Arial" panose="020B0604020202020204" pitchFamily="34" charset="0"/>
              </a:rPr>
              <a:t>Re-examine in Broadband Strategy</a:t>
            </a:r>
          </a:p>
        </p:txBody>
      </p:sp>
      <p:grpSp>
        <p:nvGrpSpPr>
          <p:cNvPr id="56" name="Group 55"/>
          <p:cNvGrpSpPr/>
          <p:nvPr/>
        </p:nvGrpSpPr>
        <p:grpSpPr>
          <a:xfrm>
            <a:off x="6779538" y="3003940"/>
            <a:ext cx="274320" cy="419576"/>
            <a:chOff x="6702584" y="1990408"/>
            <a:chExt cx="365760" cy="559434"/>
          </a:xfrm>
          <a:solidFill>
            <a:srgbClr val="00B0F0"/>
          </a:solidFill>
        </p:grpSpPr>
        <p:sp>
          <p:nvSpPr>
            <p:cNvPr id="57" name="Rectangle: Rounded Corners 15"/>
            <p:cNvSpPr/>
            <p:nvPr/>
          </p:nvSpPr>
          <p:spPr>
            <a:xfrm>
              <a:off x="6702584" y="2184082"/>
              <a:ext cx="365760" cy="3657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mj-lt"/>
              </a:endParaRPr>
            </a:p>
          </p:txBody>
        </p:sp>
        <p:cxnSp>
          <p:nvCxnSpPr>
            <p:cNvPr id="58" name="Straight Connector 57"/>
            <p:cNvCxnSpPr>
              <a:cxnSpLocks/>
            </p:cNvCxnSpPr>
            <p:nvPr/>
          </p:nvCxnSpPr>
          <p:spPr>
            <a:xfrm flipH="1" flipV="1">
              <a:off x="6760529" y="1990408"/>
              <a:ext cx="0"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a:xfrm flipV="1">
              <a:off x="7019292" y="1992074"/>
              <a:ext cx="3176"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60" name="Rectangle: Rounded Corners 44"/>
            <p:cNvSpPr/>
            <p:nvPr/>
          </p:nvSpPr>
          <p:spPr>
            <a:xfrm>
              <a:off x="6748304" y="2234882"/>
              <a:ext cx="274320" cy="27432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mj-lt"/>
              </a:endParaRPr>
            </a:p>
          </p:txBody>
        </p:sp>
      </p:grpSp>
      <p:sp>
        <p:nvSpPr>
          <p:cNvPr id="62" name="Rectangle: Rounded Corners 54"/>
          <p:cNvSpPr/>
          <p:nvPr/>
        </p:nvSpPr>
        <p:spPr>
          <a:xfrm>
            <a:off x="10477500" y="2006435"/>
            <a:ext cx="274320" cy="68580"/>
          </a:xfrm>
          <a:prstGeom prst="roundRect">
            <a:avLst/>
          </a:prstGeom>
          <a:solidFill>
            <a:srgbClr val="C35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mj-lt"/>
            </a:endParaRPr>
          </a:p>
        </p:txBody>
      </p:sp>
      <p:cxnSp>
        <p:nvCxnSpPr>
          <p:cNvPr id="66" name="Straight Connector 65"/>
          <p:cNvCxnSpPr/>
          <p:nvPr/>
        </p:nvCxnSpPr>
        <p:spPr>
          <a:xfrm>
            <a:off x="1661160" y="5747036"/>
            <a:ext cx="8869680" cy="0"/>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855482" y="3004379"/>
            <a:ext cx="274320" cy="419576"/>
            <a:chOff x="6702584" y="1990408"/>
            <a:chExt cx="365760" cy="559434"/>
          </a:xfrm>
          <a:solidFill>
            <a:srgbClr val="00B0F0"/>
          </a:solidFill>
        </p:grpSpPr>
        <p:sp>
          <p:nvSpPr>
            <p:cNvPr id="68" name="Rectangle: Rounded Corners 41"/>
            <p:cNvSpPr/>
            <p:nvPr/>
          </p:nvSpPr>
          <p:spPr>
            <a:xfrm>
              <a:off x="6702584" y="2184082"/>
              <a:ext cx="365760" cy="3657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mj-lt"/>
              </a:endParaRPr>
            </a:p>
          </p:txBody>
        </p:sp>
        <p:cxnSp>
          <p:nvCxnSpPr>
            <p:cNvPr id="69" name="Straight Connector 68"/>
            <p:cNvCxnSpPr>
              <a:cxnSpLocks/>
            </p:cNvCxnSpPr>
            <p:nvPr/>
          </p:nvCxnSpPr>
          <p:spPr>
            <a:xfrm flipH="1" flipV="1">
              <a:off x="6760529" y="1990408"/>
              <a:ext cx="0"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019292" y="1992074"/>
              <a:ext cx="3176"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71" name="Rectangle: Rounded Corners 45"/>
            <p:cNvSpPr/>
            <p:nvPr/>
          </p:nvSpPr>
          <p:spPr>
            <a:xfrm>
              <a:off x="6748304" y="2234882"/>
              <a:ext cx="274320" cy="27432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mj-lt"/>
              </a:endParaRPr>
            </a:p>
          </p:txBody>
        </p:sp>
      </p:grpSp>
      <p:sp>
        <p:nvSpPr>
          <p:cNvPr id="10" name="Left-Right Arrow 9"/>
          <p:cNvSpPr/>
          <p:nvPr/>
        </p:nvSpPr>
        <p:spPr>
          <a:xfrm>
            <a:off x="1432560" y="4944621"/>
            <a:ext cx="9326880" cy="270101"/>
          </a:xfrm>
          <a:prstGeom prst="leftRightArrow">
            <a:avLst/>
          </a:prstGeom>
          <a:gradFill flip="none" rotWithShape="1">
            <a:gsLst>
              <a:gs pos="0">
                <a:schemeClr val="tx1"/>
              </a:gs>
              <a:gs pos="50000">
                <a:schemeClr val="accent1"/>
              </a:gs>
              <a:gs pos="100000">
                <a:srgbClr val="FF9900"/>
              </a:gs>
            </a:gsLst>
            <a:lin ang="1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nvGrpSpPr>
          <p:cNvPr id="48" name="Group 47"/>
          <p:cNvGrpSpPr/>
          <p:nvPr/>
        </p:nvGrpSpPr>
        <p:grpSpPr>
          <a:xfrm>
            <a:off x="10336693" y="2385769"/>
            <a:ext cx="649435" cy="381278"/>
            <a:chOff x="8866558" y="470422"/>
            <a:chExt cx="1764517" cy="1256196"/>
          </a:xfrm>
        </p:grpSpPr>
        <p:sp>
          <p:nvSpPr>
            <p:cNvPr id="72" name="Oval 71"/>
            <p:cNvSpPr/>
            <p:nvPr/>
          </p:nvSpPr>
          <p:spPr>
            <a:xfrm>
              <a:off x="9681919" y="850749"/>
              <a:ext cx="264847" cy="275729"/>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73" name="Rounded Rectangle 72"/>
            <p:cNvSpPr/>
            <p:nvPr/>
          </p:nvSpPr>
          <p:spPr>
            <a:xfrm rot="20168223">
              <a:off x="9040232" y="470422"/>
              <a:ext cx="1162197" cy="580318"/>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74" name="Rounded Rectangle 73"/>
            <p:cNvSpPr/>
            <p:nvPr/>
          </p:nvSpPr>
          <p:spPr>
            <a:xfrm>
              <a:off x="9801043" y="1070608"/>
              <a:ext cx="115136" cy="574124"/>
            </a:xfrm>
            <a:prstGeom prst="roundRect">
              <a:avLst/>
            </a:prstGeom>
            <a:solidFill>
              <a:srgbClr val="FF9900"/>
            </a:solidFill>
            <a:ln w="31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75" name="Rectangle 74"/>
            <p:cNvSpPr/>
            <p:nvPr/>
          </p:nvSpPr>
          <p:spPr>
            <a:xfrm rot="20185784">
              <a:off x="8866558" y="673889"/>
              <a:ext cx="652070" cy="54129"/>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76" name="Rectangle 75"/>
            <p:cNvSpPr/>
            <p:nvPr/>
          </p:nvSpPr>
          <p:spPr>
            <a:xfrm rot="633260">
              <a:off x="8918166" y="857760"/>
              <a:ext cx="283427" cy="72651"/>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77" name="Rounded Rectangle 76"/>
            <p:cNvSpPr/>
            <p:nvPr/>
          </p:nvSpPr>
          <p:spPr>
            <a:xfrm rot="19974049" flipH="1">
              <a:off x="8992657" y="909111"/>
              <a:ext cx="428625" cy="191699"/>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78" name="Oval 77"/>
            <p:cNvSpPr/>
            <p:nvPr/>
          </p:nvSpPr>
          <p:spPr>
            <a:xfrm>
              <a:off x="9671637" y="701667"/>
              <a:ext cx="142700" cy="184032"/>
            </a:xfrm>
            <a:prstGeom prst="ellipse">
              <a:avLst/>
            </a:prstGeom>
            <a:solidFill>
              <a:srgbClr val="FF99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79" name="Rectangle 78"/>
            <p:cNvSpPr/>
            <p:nvPr/>
          </p:nvSpPr>
          <p:spPr>
            <a:xfrm>
              <a:off x="9844366" y="1337552"/>
              <a:ext cx="685799" cy="134198"/>
            </a:xfrm>
            <a:prstGeom prst="rect">
              <a:avLst/>
            </a:prstGeom>
            <a:solidFill>
              <a:srgbClr val="FF9900"/>
            </a:solidFill>
            <a:ln w="63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80" name="Rectangle 79"/>
            <p:cNvSpPr/>
            <p:nvPr/>
          </p:nvSpPr>
          <p:spPr>
            <a:xfrm rot="5400000">
              <a:off x="10237720" y="1333263"/>
              <a:ext cx="685800" cy="100910"/>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grpSp>
      <p:grpSp>
        <p:nvGrpSpPr>
          <p:cNvPr id="8" name="Group 7"/>
          <p:cNvGrpSpPr/>
          <p:nvPr/>
        </p:nvGrpSpPr>
        <p:grpSpPr>
          <a:xfrm>
            <a:off x="10439195" y="1726670"/>
            <a:ext cx="300861" cy="226716"/>
            <a:chOff x="8577008" y="1995253"/>
            <a:chExt cx="491320" cy="327742"/>
          </a:xfrm>
        </p:grpSpPr>
        <p:sp>
          <p:nvSpPr>
            <p:cNvPr id="3" name="Oval 2"/>
            <p:cNvSpPr/>
            <p:nvPr/>
          </p:nvSpPr>
          <p:spPr>
            <a:xfrm>
              <a:off x="8794621" y="2256903"/>
              <a:ext cx="74661" cy="66092"/>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5" name="Block Arc 4"/>
            <p:cNvSpPr/>
            <p:nvPr/>
          </p:nvSpPr>
          <p:spPr>
            <a:xfrm>
              <a:off x="8758323" y="2193766"/>
              <a:ext cx="128690" cy="72494"/>
            </a:xfrm>
            <a:prstGeom prst="blockArc">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mj-lt"/>
              </a:endParaRPr>
            </a:p>
          </p:txBody>
        </p:sp>
        <p:sp>
          <p:nvSpPr>
            <p:cNvPr id="6" name="Block Arc 5"/>
            <p:cNvSpPr/>
            <p:nvPr/>
          </p:nvSpPr>
          <p:spPr>
            <a:xfrm>
              <a:off x="8672352" y="2095831"/>
              <a:ext cx="305236" cy="195869"/>
            </a:xfrm>
            <a:prstGeom prst="blockArc">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mj-lt"/>
              </a:endParaRPr>
            </a:p>
          </p:txBody>
        </p:sp>
        <p:sp>
          <p:nvSpPr>
            <p:cNvPr id="7" name="Block Arc 6"/>
            <p:cNvSpPr/>
            <p:nvPr/>
          </p:nvSpPr>
          <p:spPr>
            <a:xfrm>
              <a:off x="8577008" y="1995253"/>
              <a:ext cx="491320" cy="281641"/>
            </a:xfrm>
            <a:prstGeom prst="blockArc">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mj-lt"/>
              </a:endParaRPr>
            </a:p>
          </p:txBody>
        </p:sp>
      </p:grpSp>
    </p:spTree>
    <p:extLst>
      <p:ext uri="{BB962C8B-B14F-4D97-AF65-F5344CB8AC3E}">
        <p14:creationId xmlns:p14="http://schemas.microsoft.com/office/powerpoint/2010/main" val="1182986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ttp://vignette1.wikia.nocookie.net/virtualworlds/images/b/bb/Streetlight_1_preview.png/revision/latest?cb=20070811183927"/>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305513" y="1793558"/>
            <a:ext cx="4795009" cy="3977639"/>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734342" y="3362801"/>
            <a:ext cx="274320" cy="419576"/>
            <a:chOff x="6702584" y="1990408"/>
            <a:chExt cx="365760" cy="559434"/>
          </a:xfrm>
          <a:solidFill>
            <a:srgbClr val="00B0F0"/>
          </a:solidFill>
        </p:grpSpPr>
        <p:sp>
          <p:nvSpPr>
            <p:cNvPr id="17" name="Rectangle: Rounded Corners 41"/>
            <p:cNvSpPr/>
            <p:nvPr/>
          </p:nvSpPr>
          <p:spPr>
            <a:xfrm>
              <a:off x="6702584" y="2184082"/>
              <a:ext cx="365760" cy="36576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mj-lt"/>
              </a:endParaRPr>
            </a:p>
          </p:txBody>
        </p:sp>
        <p:cxnSp>
          <p:nvCxnSpPr>
            <p:cNvPr id="18" name="Straight Connector 17"/>
            <p:cNvCxnSpPr>
              <a:cxnSpLocks/>
            </p:cNvCxnSpPr>
            <p:nvPr/>
          </p:nvCxnSpPr>
          <p:spPr>
            <a:xfrm flipH="1" flipV="1">
              <a:off x="6760529" y="1990408"/>
              <a:ext cx="0"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V="1">
              <a:off x="7019292" y="1992074"/>
              <a:ext cx="3176" cy="274320"/>
            </a:xfrm>
            <a:prstGeom prst="line">
              <a:avLst/>
            </a:prstGeom>
            <a:grpFill/>
            <a:ln w="22225" cap="rnd">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20" name="Rectangle: Rounded Corners 45"/>
            <p:cNvSpPr/>
            <p:nvPr/>
          </p:nvSpPr>
          <p:spPr>
            <a:xfrm>
              <a:off x="6748304" y="2234882"/>
              <a:ext cx="274320" cy="27432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mj-lt"/>
              </a:endParaRPr>
            </a:p>
          </p:txBody>
        </p:sp>
      </p:grpSp>
      <p:sp>
        <p:nvSpPr>
          <p:cNvPr id="21" name="Rectangle: Rounded Corners 54"/>
          <p:cNvSpPr/>
          <p:nvPr/>
        </p:nvSpPr>
        <p:spPr>
          <a:xfrm>
            <a:off x="2428697" y="2006435"/>
            <a:ext cx="274320" cy="68580"/>
          </a:xfrm>
          <a:prstGeom prst="roundRect">
            <a:avLst/>
          </a:prstGeom>
          <a:solidFill>
            <a:srgbClr val="C35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mj-lt"/>
            </a:endParaRPr>
          </a:p>
        </p:txBody>
      </p:sp>
      <p:grpSp>
        <p:nvGrpSpPr>
          <p:cNvPr id="22" name="Group 21"/>
          <p:cNvGrpSpPr/>
          <p:nvPr/>
        </p:nvGrpSpPr>
        <p:grpSpPr>
          <a:xfrm>
            <a:off x="2402156" y="1728284"/>
            <a:ext cx="300861" cy="226716"/>
            <a:chOff x="8577008" y="1995253"/>
            <a:chExt cx="491320" cy="327742"/>
          </a:xfrm>
        </p:grpSpPr>
        <p:sp>
          <p:nvSpPr>
            <p:cNvPr id="23" name="Oval 22"/>
            <p:cNvSpPr/>
            <p:nvPr/>
          </p:nvSpPr>
          <p:spPr>
            <a:xfrm>
              <a:off x="8794621" y="2256903"/>
              <a:ext cx="74661" cy="66092"/>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ndParaRPr>
            </a:p>
          </p:txBody>
        </p:sp>
        <p:sp>
          <p:nvSpPr>
            <p:cNvPr id="24" name="Block Arc 23"/>
            <p:cNvSpPr/>
            <p:nvPr/>
          </p:nvSpPr>
          <p:spPr>
            <a:xfrm>
              <a:off x="8758323" y="2193766"/>
              <a:ext cx="128690" cy="72494"/>
            </a:xfrm>
            <a:prstGeom prst="blockArc">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mj-lt"/>
              </a:endParaRPr>
            </a:p>
          </p:txBody>
        </p:sp>
        <p:sp>
          <p:nvSpPr>
            <p:cNvPr id="25" name="Block Arc 24"/>
            <p:cNvSpPr/>
            <p:nvPr/>
          </p:nvSpPr>
          <p:spPr>
            <a:xfrm>
              <a:off x="8672352" y="2095831"/>
              <a:ext cx="305236" cy="195869"/>
            </a:xfrm>
            <a:prstGeom prst="blockArc">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mj-lt"/>
              </a:endParaRPr>
            </a:p>
          </p:txBody>
        </p:sp>
        <p:sp>
          <p:nvSpPr>
            <p:cNvPr id="26" name="Block Arc 25"/>
            <p:cNvSpPr/>
            <p:nvPr/>
          </p:nvSpPr>
          <p:spPr>
            <a:xfrm>
              <a:off x="8577008" y="1995253"/>
              <a:ext cx="491320" cy="281641"/>
            </a:xfrm>
            <a:prstGeom prst="blockArc">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mj-lt"/>
              </a:endParaRPr>
            </a:p>
          </p:txBody>
        </p:sp>
      </p:gr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129746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38" name="TextBox 37"/>
          <p:cNvSpPr txBox="1"/>
          <p:nvPr/>
        </p:nvSpPr>
        <p:spPr>
          <a:xfrm>
            <a:off x="786819" y="6716312"/>
            <a:ext cx="8291400" cy="12311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ea typeface="Georgia" charset="0"/>
                <a:cs typeface="Georgia" charset="0"/>
              </a:rPr>
              <a:t>Source:</a:t>
            </a:r>
            <a:r>
              <a:rPr kumimoji="0" lang="en-US" sz="800" b="0" i="0" u="none" strike="noStrike" kern="0" cap="none" spc="0" normalizeH="0" baseline="0" noProof="0" dirty="0">
                <a:ln>
                  <a:noFill/>
                </a:ln>
                <a:solidFill>
                  <a:sysClr val="windowText" lastClr="000000"/>
                </a:solidFill>
                <a:effectLst/>
                <a:uLnTx/>
                <a:uFillTx/>
                <a:ea typeface="Georgia" charset="0"/>
                <a:cs typeface="Georgia" charset="0"/>
              </a:rPr>
              <a:t> Consultant analysis, Barcelona city government website, Cisco.</a:t>
            </a:r>
          </a:p>
        </p:txBody>
      </p:sp>
      <p:sp>
        <p:nvSpPr>
          <p:cNvPr id="3" name="Rectangle 2"/>
          <p:cNvSpPr/>
          <p:nvPr/>
        </p:nvSpPr>
        <p:spPr>
          <a:xfrm>
            <a:off x="320040" y="400050"/>
            <a:ext cx="2903220" cy="1123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Title 1"/>
          <p:cNvSpPr txBox="1">
            <a:spLocks/>
          </p:cNvSpPr>
          <p:nvPr/>
        </p:nvSpPr>
        <p:spPr>
          <a:xfrm>
            <a:off x="838200" y="-6238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tx1"/>
                </a:solidFill>
                <a:effectLst/>
                <a:uLnTx/>
                <a:uFillTx/>
                <a:latin typeface="Calibri Light" panose="020F0302020204030204" pitchFamily="34" charset="0"/>
                <a:ea typeface="+mj-ea"/>
                <a:cs typeface="+mj-cs"/>
              </a:rPr>
              <a:t>IoT</a:t>
            </a:r>
            <a:r>
              <a:rPr kumimoji="0" lang="en-US" sz="4400" b="1" i="0" u="none" strike="noStrike" kern="1200" cap="none" spc="0" normalizeH="0" baseline="0" noProof="0" dirty="0">
                <a:ln>
                  <a:noFill/>
                </a:ln>
                <a:solidFill>
                  <a:schemeClr val="tx1"/>
                </a:solidFill>
                <a:effectLst/>
                <a:uLnTx/>
                <a:uFillTx/>
                <a:latin typeface="Calibri Light" panose="020F0302020204030204" pitchFamily="34" charset="0"/>
                <a:ea typeface="+mj-ea"/>
                <a:cs typeface="+mj-cs"/>
              </a:rPr>
              <a:t> Smart City Reference Architecture</a:t>
            </a:r>
            <a:br>
              <a:rPr kumimoji="0" lang="en-US" sz="4400" b="0" i="0" u="none" strike="noStrike" kern="1200" cap="none" spc="0" normalizeH="0" baseline="0" noProof="0" dirty="0">
                <a:ln>
                  <a:noFill/>
                </a:ln>
                <a:solidFill>
                  <a:schemeClr val="tx1"/>
                </a:solidFill>
                <a:effectLst/>
                <a:uLnTx/>
                <a:uFillTx/>
                <a:latin typeface="Calibri Light" panose="020F0302020204030204" pitchFamily="34" charset="0"/>
                <a:ea typeface="+mj-ea"/>
                <a:cs typeface="+mj-cs"/>
              </a:rPr>
            </a:br>
            <a:endParaRPr kumimoji="0" lang="en-US" sz="4400" b="0" i="0" u="none" strike="noStrike" kern="1200" cap="none" spc="0" normalizeH="0" baseline="0" noProof="0" dirty="0">
              <a:ln>
                <a:noFill/>
              </a:ln>
              <a:solidFill>
                <a:schemeClr val="tx1"/>
              </a:solidFill>
              <a:effectLst/>
              <a:uLnTx/>
              <a:uFillTx/>
              <a:latin typeface="Calibri Light" panose="020F0302020204030204" pitchFamily="34" charset="0"/>
              <a:ea typeface="+mj-ea"/>
              <a:cs typeface="+mj-cs"/>
            </a:endParaRPr>
          </a:p>
        </p:txBody>
      </p:sp>
      <p:sp>
        <p:nvSpPr>
          <p:cNvPr id="40" name="Rectangle 39"/>
          <p:cNvSpPr/>
          <p:nvPr/>
        </p:nvSpPr>
        <p:spPr>
          <a:xfrm>
            <a:off x="1578897" y="603418"/>
            <a:ext cx="10189550" cy="5852071"/>
          </a:xfrm>
          <a:prstGeom prst="rect">
            <a:avLst/>
          </a:prstGeom>
          <a:solidFill>
            <a:schemeClr val="bg2">
              <a:lumMod val="20000"/>
              <a:lumOff val="80000"/>
            </a:schemeClr>
          </a:solidFill>
          <a:ln w="12700">
            <a:noFill/>
          </a:ln>
          <a:effectLst>
            <a:outerShdw rotWithShape="0">
              <a:scrgbClr r="0" g="0" b="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endParaRPr>
          </a:p>
        </p:txBody>
      </p:sp>
      <p:cxnSp>
        <p:nvCxnSpPr>
          <p:cNvPr id="42" name="Straight Connector 41"/>
          <p:cNvCxnSpPr/>
          <p:nvPr/>
        </p:nvCxnSpPr>
        <p:spPr>
          <a:xfrm>
            <a:off x="1582103" y="3901696"/>
            <a:ext cx="9140891" cy="0"/>
          </a:xfrm>
          <a:prstGeom prst="line">
            <a:avLst/>
          </a:prstGeom>
          <a:ln>
            <a:solidFill>
              <a:schemeClr val="bg1">
                <a:lumMod val="50000"/>
              </a:schemeClr>
            </a:solidFill>
            <a:prstDash val="dash"/>
          </a:ln>
          <a:effectLst>
            <a:outerShdw rotWithShape="0">
              <a:scrgbClr r="0" g="0" b="0"/>
            </a:outerShdw>
          </a:effectLst>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676550" y="1246224"/>
            <a:ext cx="1787233" cy="516535"/>
          </a:xfrm>
          <a:prstGeom prst="rect">
            <a:avLst/>
          </a:prstGeom>
          <a:noFill/>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mj-lt"/>
                <a:ea typeface="Georgia" charset="0"/>
                <a:cs typeface="Georgia" charset="0"/>
              </a:rPr>
              <a:t>Layer 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ea typeface="Georgia" charset="0"/>
                <a:cs typeface="Georgia" charset="0"/>
              </a:rPr>
              <a:t>Smart Applications</a:t>
            </a:r>
          </a:p>
        </p:txBody>
      </p:sp>
      <p:sp>
        <p:nvSpPr>
          <p:cNvPr id="43" name="TextBox 42"/>
          <p:cNvSpPr txBox="1"/>
          <p:nvPr/>
        </p:nvSpPr>
        <p:spPr>
          <a:xfrm>
            <a:off x="1676550" y="2276770"/>
            <a:ext cx="1787233" cy="516535"/>
          </a:xfrm>
          <a:prstGeom prst="rect">
            <a:avLst/>
          </a:prstGeom>
          <a:noFill/>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mj-lt"/>
                <a:ea typeface="Georgia" charset="0"/>
                <a:cs typeface="Georgia" charset="0"/>
              </a:rPr>
              <a:t>Layer 2: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ea typeface="Georgia" charset="0"/>
                <a:cs typeface="Georgia" charset="0"/>
              </a:rPr>
              <a:t>OS and Data Layer</a:t>
            </a:r>
          </a:p>
        </p:txBody>
      </p:sp>
      <p:sp>
        <p:nvSpPr>
          <p:cNvPr id="44" name="TextBox 43"/>
          <p:cNvSpPr txBox="1"/>
          <p:nvPr/>
        </p:nvSpPr>
        <p:spPr>
          <a:xfrm>
            <a:off x="1676550" y="3224270"/>
            <a:ext cx="1897872" cy="461665"/>
          </a:xfrm>
          <a:prstGeom prst="rect">
            <a:avLst/>
          </a:prstGeom>
          <a:noFill/>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mj-lt"/>
                <a:ea typeface="Georgia" charset="0"/>
                <a:cs typeface="Georgia" charset="0"/>
              </a:rPr>
              <a:t>Layer 3A: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ea typeface="Georgia" charset="0"/>
                <a:cs typeface="Georgia" charset="0"/>
              </a:rPr>
              <a:t>Sensor Data Platform</a:t>
            </a:r>
          </a:p>
        </p:txBody>
      </p:sp>
      <p:sp>
        <p:nvSpPr>
          <p:cNvPr id="45" name="TextBox 44"/>
          <p:cNvSpPr txBox="1"/>
          <p:nvPr/>
        </p:nvSpPr>
        <p:spPr>
          <a:xfrm>
            <a:off x="1714501" y="4851582"/>
            <a:ext cx="2008512" cy="516535"/>
          </a:xfrm>
          <a:prstGeom prst="rect">
            <a:avLst/>
          </a:prstGeom>
          <a:noFill/>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mj-lt"/>
                <a:ea typeface="Georgia" charset="0"/>
                <a:cs typeface="Georgia" charset="0"/>
              </a:rPr>
              <a:t>Layer 4: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ea typeface="Georgia" charset="0"/>
                <a:cs typeface="Georgia" charset="0"/>
              </a:rPr>
              <a:t>Network Infrastructure</a:t>
            </a:r>
          </a:p>
        </p:txBody>
      </p:sp>
      <p:cxnSp>
        <p:nvCxnSpPr>
          <p:cNvPr id="46" name="Straight Connector 45"/>
          <p:cNvCxnSpPr/>
          <p:nvPr/>
        </p:nvCxnSpPr>
        <p:spPr>
          <a:xfrm>
            <a:off x="1603310" y="1916734"/>
            <a:ext cx="9140891" cy="0"/>
          </a:xfrm>
          <a:prstGeom prst="line">
            <a:avLst/>
          </a:prstGeom>
          <a:ln>
            <a:solidFill>
              <a:schemeClr val="bg1">
                <a:lumMod val="50000"/>
              </a:schemeClr>
            </a:solidFill>
            <a:prstDash val="dash"/>
          </a:ln>
          <a:effectLst>
            <a:outerShdw rotWithShape="0">
              <a:scrgbClr r="0" g="0" b="0"/>
            </a:out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603310" y="3181279"/>
            <a:ext cx="9140891" cy="0"/>
          </a:xfrm>
          <a:prstGeom prst="line">
            <a:avLst/>
          </a:prstGeom>
          <a:ln>
            <a:solidFill>
              <a:schemeClr val="bg1">
                <a:lumMod val="50000"/>
              </a:schemeClr>
            </a:solidFill>
            <a:prstDash val="dash"/>
          </a:ln>
          <a:effectLst>
            <a:outerShdw rotWithShape="0">
              <a:scrgbClr r="0" g="0" b="0"/>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603310" y="4578987"/>
            <a:ext cx="9140891" cy="0"/>
          </a:xfrm>
          <a:prstGeom prst="line">
            <a:avLst/>
          </a:prstGeom>
          <a:ln>
            <a:solidFill>
              <a:schemeClr val="bg1">
                <a:lumMod val="50000"/>
              </a:schemeClr>
            </a:solidFill>
            <a:prstDash val="dash"/>
          </a:ln>
          <a:effectLst>
            <a:outerShdw rotWithShape="0">
              <a:scrgbClr r="0" g="0" b="0"/>
            </a:outerShdw>
          </a:effectLst>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24571" y="814150"/>
            <a:ext cx="6916411" cy="5515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endParaRPr>
          </a:p>
        </p:txBody>
      </p:sp>
      <p:sp>
        <p:nvSpPr>
          <p:cNvPr id="26" name="Rectangle 25"/>
          <p:cNvSpPr/>
          <p:nvPr/>
        </p:nvSpPr>
        <p:spPr>
          <a:xfrm>
            <a:off x="4128770" y="924770"/>
            <a:ext cx="6704547" cy="9919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rPr>
              <a:t>Smart City Applications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Enables city government, private sector and citizens to leverage data and analytics to improve services (e.g., Control Center for lighting, Tourism Apps, etc.).</a:t>
            </a:r>
          </a:p>
        </p:txBody>
      </p:sp>
      <p:sp>
        <p:nvSpPr>
          <p:cNvPr id="27" name="Rectangle 26"/>
          <p:cNvSpPr/>
          <p:nvPr/>
        </p:nvSpPr>
        <p:spPr>
          <a:xfrm>
            <a:off x="4128770" y="2020064"/>
            <a:ext cx="4026458" cy="1098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City Operating System (City 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Enables the data aggregation, analysis, modeling and predictive analysis</a:t>
            </a:r>
          </a:p>
        </p:txBody>
      </p:sp>
      <p:sp>
        <p:nvSpPr>
          <p:cNvPr id="28" name="Rectangle 27"/>
          <p:cNvSpPr/>
          <p:nvPr/>
        </p:nvSpPr>
        <p:spPr>
          <a:xfrm>
            <a:off x="8361235" y="2020064"/>
            <a:ext cx="2472082" cy="1098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City Open Data, Social Media Data, etc.</a:t>
            </a:r>
          </a:p>
        </p:txBody>
      </p:sp>
      <p:sp>
        <p:nvSpPr>
          <p:cNvPr id="29" name="Rectangle 28"/>
          <p:cNvSpPr/>
          <p:nvPr/>
        </p:nvSpPr>
        <p:spPr>
          <a:xfrm>
            <a:off x="4128770" y="3251327"/>
            <a:ext cx="6704547" cy="5790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Sensor Platform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Enables the integration of both proprietary and open source sensors data</a:t>
            </a:r>
          </a:p>
        </p:txBody>
      </p:sp>
      <p:sp>
        <p:nvSpPr>
          <p:cNvPr id="30" name="Rectangle 29"/>
          <p:cNvSpPr/>
          <p:nvPr/>
        </p:nvSpPr>
        <p:spPr>
          <a:xfrm>
            <a:off x="4128769" y="3934567"/>
            <a:ext cx="807483" cy="5790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Lighting Sensors</a:t>
            </a:r>
          </a:p>
        </p:txBody>
      </p:sp>
      <p:sp>
        <p:nvSpPr>
          <p:cNvPr id="31" name="Rectangle 30"/>
          <p:cNvSpPr/>
          <p:nvPr/>
        </p:nvSpPr>
        <p:spPr>
          <a:xfrm>
            <a:off x="5111613" y="3934567"/>
            <a:ext cx="807483" cy="5790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Irrigation Sensors</a:t>
            </a:r>
          </a:p>
        </p:txBody>
      </p:sp>
      <p:sp>
        <p:nvSpPr>
          <p:cNvPr id="32" name="Rectangle 31"/>
          <p:cNvSpPr/>
          <p:nvPr/>
        </p:nvSpPr>
        <p:spPr>
          <a:xfrm>
            <a:off x="6094457" y="3934567"/>
            <a:ext cx="807483" cy="5790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Parking Sensors</a:t>
            </a:r>
          </a:p>
        </p:txBody>
      </p:sp>
      <p:sp>
        <p:nvSpPr>
          <p:cNvPr id="33" name="Rectangle 32"/>
          <p:cNvSpPr/>
          <p:nvPr/>
        </p:nvSpPr>
        <p:spPr>
          <a:xfrm>
            <a:off x="7077301" y="3934567"/>
            <a:ext cx="807483" cy="5790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Waste Sensors</a:t>
            </a:r>
          </a:p>
        </p:txBody>
      </p:sp>
      <p:sp>
        <p:nvSpPr>
          <p:cNvPr id="34" name="Rectangle 33"/>
          <p:cNvSpPr/>
          <p:nvPr/>
        </p:nvSpPr>
        <p:spPr>
          <a:xfrm>
            <a:off x="8060144" y="3934567"/>
            <a:ext cx="807483" cy="5790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Traffic Sensors</a:t>
            </a:r>
          </a:p>
        </p:txBody>
      </p:sp>
      <p:sp>
        <p:nvSpPr>
          <p:cNvPr id="35" name="Rectangle 34"/>
          <p:cNvSpPr/>
          <p:nvPr/>
        </p:nvSpPr>
        <p:spPr>
          <a:xfrm>
            <a:off x="9042988" y="3934567"/>
            <a:ext cx="807483" cy="5790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Weather Sensors</a:t>
            </a:r>
          </a:p>
        </p:txBody>
      </p:sp>
      <p:sp>
        <p:nvSpPr>
          <p:cNvPr id="36" name="Rectangle 35"/>
          <p:cNvSpPr/>
          <p:nvPr/>
        </p:nvSpPr>
        <p:spPr>
          <a:xfrm>
            <a:off x="10025833" y="3934567"/>
            <a:ext cx="807483" cy="5790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Other Sensors</a:t>
            </a:r>
          </a:p>
        </p:txBody>
      </p:sp>
      <p:sp>
        <p:nvSpPr>
          <p:cNvPr id="37" name="Rectangle 36"/>
          <p:cNvSpPr/>
          <p:nvPr/>
        </p:nvSpPr>
        <p:spPr>
          <a:xfrm>
            <a:off x="4128770" y="4677108"/>
            <a:ext cx="6704547" cy="8711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Fixed and Wireless Broadband Infrastructure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City-wide fiber optic and wireless networks, enables data aggregation and</a:t>
            </a:r>
            <a:br>
              <a:rPr kumimoji="0" lang="en-US" sz="1000" b="0" i="0" u="none" strike="noStrike" kern="0" cap="none" spc="0" normalizeH="0" baseline="0" noProof="0" dirty="0">
                <a:ln>
                  <a:noFill/>
                </a:ln>
                <a:solidFill>
                  <a:sysClr val="windowText" lastClr="000000"/>
                </a:solidFill>
                <a:effectLst/>
                <a:uLnTx/>
                <a:uFillTx/>
              </a:rPr>
            </a:br>
            <a:r>
              <a:rPr kumimoji="0" lang="en-US" sz="1000" b="0" i="0" u="none" strike="noStrike" kern="0" cap="none" spc="0" normalizeH="0" baseline="0" noProof="0" dirty="0">
                <a:ln>
                  <a:noFill/>
                </a:ln>
                <a:solidFill>
                  <a:sysClr val="windowText" lastClr="000000"/>
                </a:solidFill>
                <a:effectLst/>
                <a:uLnTx/>
                <a:uFillTx/>
              </a:rPr>
              <a:t>system control</a:t>
            </a:r>
          </a:p>
        </p:txBody>
      </p:sp>
      <p:sp>
        <p:nvSpPr>
          <p:cNvPr id="49" name="TextBox 48"/>
          <p:cNvSpPr txBox="1"/>
          <p:nvPr/>
        </p:nvSpPr>
        <p:spPr>
          <a:xfrm>
            <a:off x="1680791" y="3931900"/>
            <a:ext cx="1897872" cy="461665"/>
          </a:xfrm>
          <a:prstGeom prst="rect">
            <a:avLst/>
          </a:prstGeom>
          <a:noFill/>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mj-lt"/>
                <a:ea typeface="Georgia" charset="0"/>
                <a:cs typeface="Georgia" charset="0"/>
              </a:rPr>
              <a:t>Layer 3B: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ea typeface="Georgia" charset="0"/>
                <a:cs typeface="Georgia" charset="0"/>
              </a:rPr>
              <a:t>Sensors</a:t>
            </a:r>
          </a:p>
        </p:txBody>
      </p:sp>
      <p:sp>
        <p:nvSpPr>
          <p:cNvPr id="50" name="Rectangle 49"/>
          <p:cNvSpPr/>
          <p:nvPr/>
        </p:nvSpPr>
        <p:spPr>
          <a:xfrm>
            <a:off x="11129696" y="814150"/>
            <a:ext cx="329446" cy="55153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bg1"/>
              </a:solidFill>
              <a:effectLst/>
              <a:uLnTx/>
              <a:uFillTx/>
            </a:endParaRPr>
          </a:p>
        </p:txBody>
      </p:sp>
      <p:sp>
        <p:nvSpPr>
          <p:cNvPr id="2" name="TextBox 1"/>
          <p:cNvSpPr txBox="1"/>
          <p:nvPr/>
        </p:nvSpPr>
        <p:spPr>
          <a:xfrm rot="5400000">
            <a:off x="10831237" y="3001063"/>
            <a:ext cx="1018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Security</a:t>
            </a:r>
          </a:p>
        </p:txBody>
      </p:sp>
      <p:grpSp>
        <p:nvGrpSpPr>
          <p:cNvPr id="51" name="Group 50"/>
          <p:cNvGrpSpPr/>
          <p:nvPr/>
        </p:nvGrpSpPr>
        <p:grpSpPr>
          <a:xfrm>
            <a:off x="3514965" y="808136"/>
            <a:ext cx="395321" cy="5521412"/>
            <a:chOff x="11129696" y="814150"/>
            <a:chExt cx="395321" cy="4832267"/>
          </a:xfrm>
          <a:solidFill>
            <a:srgbClr val="FFFF99"/>
          </a:solidFill>
        </p:grpSpPr>
        <p:sp>
          <p:nvSpPr>
            <p:cNvPr id="52" name="Rectangle 51"/>
            <p:cNvSpPr/>
            <p:nvPr/>
          </p:nvSpPr>
          <p:spPr>
            <a:xfrm>
              <a:off x="11129696" y="814150"/>
              <a:ext cx="329446" cy="483226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00"/>
                </a:solidFill>
                <a:effectLst/>
                <a:uLnTx/>
                <a:uFillTx/>
              </a:endParaRPr>
            </a:p>
          </p:txBody>
        </p:sp>
        <p:sp>
          <p:nvSpPr>
            <p:cNvPr id="53" name="TextBox 52"/>
            <p:cNvSpPr txBox="1"/>
            <p:nvPr/>
          </p:nvSpPr>
          <p:spPr>
            <a:xfrm rot="5400000">
              <a:off x="10869709" y="3001063"/>
              <a:ext cx="9412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Privacy</a:t>
              </a:r>
            </a:p>
          </p:txBody>
        </p:sp>
      </p:grpSp>
      <p:sp>
        <p:nvSpPr>
          <p:cNvPr id="54" name="Rectangle 53"/>
          <p:cNvSpPr/>
          <p:nvPr/>
        </p:nvSpPr>
        <p:spPr>
          <a:xfrm>
            <a:off x="4128769" y="5676900"/>
            <a:ext cx="807483" cy="57905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Fiber</a:t>
            </a:r>
          </a:p>
        </p:txBody>
      </p:sp>
      <p:sp>
        <p:nvSpPr>
          <p:cNvPr id="55" name="Rectangle 54"/>
          <p:cNvSpPr/>
          <p:nvPr/>
        </p:nvSpPr>
        <p:spPr>
          <a:xfrm>
            <a:off x="5098330" y="5671395"/>
            <a:ext cx="807483" cy="579055"/>
          </a:xfrm>
          <a:prstGeom prst="rect">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COAX</a:t>
            </a:r>
          </a:p>
        </p:txBody>
      </p:sp>
      <p:sp>
        <p:nvSpPr>
          <p:cNvPr id="56" name="Rectangle 55"/>
          <p:cNvSpPr/>
          <p:nvPr/>
        </p:nvSpPr>
        <p:spPr>
          <a:xfrm>
            <a:off x="6067891" y="5679899"/>
            <a:ext cx="807483" cy="5790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Small Cells</a:t>
            </a:r>
          </a:p>
        </p:txBody>
      </p:sp>
      <p:sp>
        <p:nvSpPr>
          <p:cNvPr id="57" name="Rectangle 56"/>
          <p:cNvSpPr/>
          <p:nvPr/>
        </p:nvSpPr>
        <p:spPr>
          <a:xfrm>
            <a:off x="7072368" y="5660083"/>
            <a:ext cx="807483" cy="579055"/>
          </a:xfrm>
          <a:prstGeom prst="rect">
            <a:avLst/>
          </a:prstGeom>
          <a:solidFill>
            <a:srgbClr val="99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Wi-Fi</a:t>
            </a:r>
          </a:p>
        </p:txBody>
      </p:sp>
      <p:sp>
        <p:nvSpPr>
          <p:cNvPr id="58" name="Rectangle 57"/>
          <p:cNvSpPr/>
          <p:nvPr/>
        </p:nvSpPr>
        <p:spPr>
          <a:xfrm>
            <a:off x="8060141" y="5679899"/>
            <a:ext cx="807483" cy="579055"/>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5G</a:t>
            </a:r>
          </a:p>
        </p:txBody>
      </p:sp>
      <p:sp>
        <p:nvSpPr>
          <p:cNvPr id="59" name="Rectangle 58"/>
          <p:cNvSpPr/>
          <p:nvPr/>
        </p:nvSpPr>
        <p:spPr>
          <a:xfrm>
            <a:off x="9053386" y="5671394"/>
            <a:ext cx="807483" cy="579055"/>
          </a:xfrm>
          <a:prstGeom prst="rect">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3G, 4G</a:t>
            </a:r>
          </a:p>
        </p:txBody>
      </p:sp>
      <p:sp>
        <p:nvSpPr>
          <p:cNvPr id="60" name="Rectangle 59"/>
          <p:cNvSpPr/>
          <p:nvPr/>
        </p:nvSpPr>
        <p:spPr>
          <a:xfrm>
            <a:off x="10025833" y="5671394"/>
            <a:ext cx="807483" cy="579055"/>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Other</a:t>
            </a:r>
            <a:br>
              <a:rPr kumimoji="0" lang="en-US" sz="1000" b="0" i="0" u="none" strike="noStrike" kern="0" cap="none" spc="0" normalizeH="0" baseline="0" noProof="0" dirty="0">
                <a:ln>
                  <a:noFill/>
                </a:ln>
                <a:solidFill>
                  <a:sysClr val="windowText" lastClr="000000"/>
                </a:solidFill>
                <a:effectLst/>
                <a:uLnTx/>
                <a:uFillTx/>
              </a:rPr>
            </a:br>
            <a:r>
              <a:rPr kumimoji="0" lang="en-US" sz="1000" b="0" i="0" u="none" strike="noStrike" kern="0" cap="none" spc="0" normalizeH="0" baseline="0" noProof="0" dirty="0">
                <a:ln>
                  <a:noFill/>
                </a:ln>
                <a:solidFill>
                  <a:sysClr val="windowText" lastClr="000000"/>
                </a:solidFill>
                <a:effectLst/>
                <a:uLnTx/>
                <a:uFillTx/>
              </a:rPr>
              <a:t>Machine 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Machine</a:t>
            </a:r>
          </a:p>
        </p:txBody>
      </p:sp>
    </p:spTree>
    <p:extLst>
      <p:ext uri="{BB962C8B-B14F-4D97-AF65-F5344CB8AC3E}">
        <p14:creationId xmlns:p14="http://schemas.microsoft.com/office/powerpoint/2010/main" val="3466899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444" y="740979"/>
            <a:ext cx="11737376" cy="4827064"/>
          </a:xfrm>
        </p:spPr>
        <p:txBody>
          <a:bodyPr anchor="t">
            <a:normAutofit fontScale="90000"/>
          </a:bodyPr>
          <a:lstStyle/>
          <a:p>
            <a:pPr algn="l">
              <a:lnSpc>
                <a:spcPct val="100000"/>
              </a:lnSpc>
            </a:pPr>
            <a:r>
              <a:rPr lang="en-US" sz="7200" b="1" dirty="0">
                <a:solidFill>
                  <a:schemeClr val="bg1"/>
                </a:solidFill>
                <a:latin typeface="Arial" panose="020B0604020202020204" pitchFamily="34" charset="0"/>
                <a:ea typeface="Verdana" panose="020B0604030504040204" pitchFamily="34" charset="0"/>
                <a:cs typeface="Arial" panose="020B0604020202020204" pitchFamily="34" charset="0"/>
              </a:rPr>
              <a:t>Questions?</a:t>
            </a:r>
            <a:br>
              <a:rPr lang="en-US" sz="7200" b="1" dirty="0">
                <a:solidFill>
                  <a:schemeClr val="bg1"/>
                </a:solidFill>
                <a:latin typeface="Arial" panose="020B0604020202020204" pitchFamily="34" charset="0"/>
                <a:ea typeface="Verdana" panose="020B0604030504040204" pitchFamily="34" charset="0"/>
                <a:cs typeface="Arial" panose="020B0604020202020204" pitchFamily="34" charset="0"/>
              </a:rPr>
            </a:br>
            <a:br>
              <a:rPr lang="en-US" sz="7200" b="1" dirty="0">
                <a:solidFill>
                  <a:schemeClr val="bg1"/>
                </a:solidFill>
                <a:latin typeface="Arial" panose="020B0604020202020204" pitchFamily="34" charset="0"/>
                <a:ea typeface="Verdana" panose="020B0604030504040204" pitchFamily="34" charset="0"/>
                <a:cs typeface="Arial" panose="020B0604020202020204" pitchFamily="34" charset="0"/>
              </a:rPr>
            </a:br>
            <a:r>
              <a:rPr lang="en-US" sz="7200" b="1" dirty="0">
                <a:solidFill>
                  <a:schemeClr val="bg1"/>
                </a:solidFill>
                <a:latin typeface="Arial" panose="020B0604020202020204" pitchFamily="34" charset="0"/>
                <a:ea typeface="Verdana" panose="020B0604030504040204" pitchFamily="34" charset="0"/>
                <a:cs typeface="Arial" panose="020B0604020202020204" pitchFamily="34" charset="0"/>
              </a:rPr>
              <a:t>Kip Harkness</a:t>
            </a:r>
            <a:br>
              <a:rPr lang="en-US" sz="7200" b="1" dirty="0">
                <a:solidFill>
                  <a:schemeClr val="bg1"/>
                </a:solidFill>
                <a:latin typeface="Arial" panose="020B0604020202020204" pitchFamily="34" charset="0"/>
                <a:ea typeface="Verdana" panose="020B0604030504040204" pitchFamily="34" charset="0"/>
                <a:cs typeface="Arial" panose="020B0604020202020204" pitchFamily="34" charset="0"/>
              </a:rPr>
            </a:br>
            <a:r>
              <a:rPr lang="en-US" sz="7200" b="1" dirty="0">
                <a:solidFill>
                  <a:schemeClr val="bg1"/>
                </a:solidFill>
                <a:latin typeface="Arial" panose="020B0604020202020204" pitchFamily="34" charset="0"/>
                <a:ea typeface="Verdana" panose="020B0604030504040204" pitchFamily="34" charset="0"/>
                <a:cs typeface="Arial" panose="020B0604020202020204" pitchFamily="34" charset="0"/>
              </a:rPr>
              <a:t>@</a:t>
            </a:r>
            <a:r>
              <a:rPr lang="en-US" sz="7200" b="1" dirty="0" err="1">
                <a:solidFill>
                  <a:schemeClr val="bg1"/>
                </a:solidFill>
                <a:latin typeface="Arial" panose="020B0604020202020204" pitchFamily="34" charset="0"/>
                <a:ea typeface="Verdana" panose="020B0604030504040204" pitchFamily="34" charset="0"/>
                <a:cs typeface="Arial" panose="020B0604020202020204" pitchFamily="34" charset="0"/>
              </a:rPr>
              <a:t>kipthinks</a:t>
            </a:r>
            <a:br>
              <a:rPr lang="en-US" sz="7200" b="1" dirty="0">
                <a:solidFill>
                  <a:schemeClr val="bg1"/>
                </a:solidFill>
                <a:latin typeface="Arial" panose="020B0604020202020204" pitchFamily="34" charset="0"/>
                <a:ea typeface="Verdana" panose="020B0604030504040204" pitchFamily="34" charset="0"/>
                <a:cs typeface="Arial" panose="020B0604020202020204" pitchFamily="34" charset="0"/>
              </a:rPr>
            </a:br>
            <a:r>
              <a:rPr lang="en-US" sz="7200" b="1" dirty="0">
                <a:solidFill>
                  <a:schemeClr val="bg1"/>
                </a:solidFill>
                <a:latin typeface="Arial" panose="020B0604020202020204" pitchFamily="34" charset="0"/>
                <a:ea typeface="Verdana" panose="020B0604030504040204" pitchFamily="34" charset="0"/>
                <a:cs typeface="Arial" panose="020B0604020202020204" pitchFamily="34" charset="0"/>
              </a:rPr>
              <a:t>kip.harkness@sanjoseca.gov</a:t>
            </a:r>
            <a:br>
              <a:rPr lang="en-US" sz="7200" b="1" dirty="0">
                <a:solidFill>
                  <a:schemeClr val="bg1"/>
                </a:solidFill>
                <a:latin typeface="Arial" panose="020B0604020202020204" pitchFamily="34" charset="0"/>
                <a:ea typeface="Verdana" panose="020B0604030504040204" pitchFamily="34" charset="0"/>
                <a:cs typeface="Arial" panose="020B0604020202020204" pitchFamily="34" charset="0"/>
              </a:rPr>
            </a:br>
            <a:endParaRPr lang="en-US" sz="7200" b="1" dirty="0">
              <a:solidFill>
                <a:schemeClr val="bg1"/>
              </a:solidFill>
              <a:latin typeface="Source Sans Pro" panose="020B0503030403020204" pitchFamily="34" charset="0"/>
              <a:ea typeface="Verdana" panose="020B0604030504040204" pitchFamily="34" charset="0"/>
              <a:cs typeface="Verdana" panose="020B0604030504040204" pitchFamily="34" charset="0"/>
            </a:endParaRPr>
          </a:p>
        </p:txBody>
      </p:sp>
      <p:sp>
        <p:nvSpPr>
          <p:cNvPr id="4" name="Title 1"/>
          <p:cNvSpPr txBox="1">
            <a:spLocks/>
          </p:cNvSpPr>
          <p:nvPr/>
        </p:nvSpPr>
        <p:spPr>
          <a:xfrm>
            <a:off x="2773936" y="5907024"/>
            <a:ext cx="9349883" cy="719328"/>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200" dirty="0">
                <a:solidFill>
                  <a:schemeClr val="bg1"/>
                </a:solidFill>
                <a:latin typeface="Arial" panose="020B0604020202020204" pitchFamily="34" charset="0"/>
                <a:ea typeface="Verdana" panose="020B0604030504040204" pitchFamily="34" charset="0"/>
                <a:cs typeface="Arial" panose="020B0604020202020204" pitchFamily="34" charset="0"/>
              </a:rPr>
              <a:t>Office of Civic Innovation and Digital Strategy</a:t>
            </a:r>
          </a:p>
          <a:p>
            <a:pPr algn="r">
              <a:lnSpc>
                <a:spcPct val="100000"/>
              </a:lnSpc>
            </a:pPr>
            <a:r>
              <a:rPr lang="en-US" sz="2200" dirty="0">
                <a:solidFill>
                  <a:schemeClr val="bg1"/>
                </a:solidFill>
                <a:latin typeface="Arial" panose="020B0604020202020204" pitchFamily="34" charset="0"/>
                <a:ea typeface="Verdana" panose="020B0604030504040204" pitchFamily="34" charset="0"/>
                <a:cs typeface="Arial" panose="020B0604020202020204" pitchFamily="34" charset="0"/>
              </a:rPr>
              <a:t>Kip Harkness | Dolan Beckel | Erica Garaffo | Michelle Thong </a:t>
            </a:r>
          </a:p>
        </p:txBody>
      </p:sp>
    </p:spTree>
    <p:extLst>
      <p:ext uri="{BB962C8B-B14F-4D97-AF65-F5344CB8AC3E}">
        <p14:creationId xmlns:p14="http://schemas.microsoft.com/office/powerpoint/2010/main" val="3914859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Shape 83"/>
          <p:cNvPicPr preferRelativeResize="0"/>
          <p:nvPr/>
        </p:nvPicPr>
        <p:blipFill rotWithShape="1">
          <a:blip r:embed="rId3" cstate="print">
            <a:alphaModFix amt="81000"/>
            <a:extLst>
              <a:ext uri="{28A0092B-C50C-407E-A947-70E740481C1C}">
                <a14:useLocalDpi xmlns:a14="http://schemas.microsoft.com/office/drawing/2010/main" val="0"/>
              </a:ext>
            </a:extLst>
          </a:blip>
          <a:srcRect t="16784"/>
          <a:stretch/>
        </p:blipFill>
        <p:spPr>
          <a:xfrm>
            <a:off x="0" y="-1"/>
            <a:ext cx="12192000" cy="6776765"/>
          </a:xfrm>
          <a:prstGeom prst="rect">
            <a:avLst/>
          </a:prstGeom>
          <a:noFill/>
          <a:ln>
            <a:noFill/>
          </a:ln>
        </p:spPr>
      </p:pic>
      <p:sp>
        <p:nvSpPr>
          <p:cNvPr id="84" name="Shape 84"/>
          <p:cNvSpPr txBox="1"/>
          <p:nvPr/>
        </p:nvSpPr>
        <p:spPr>
          <a:xfrm>
            <a:off x="6386433" y="756633"/>
            <a:ext cx="3893200" cy="1072400"/>
          </a:xfrm>
          <a:prstGeom prst="rect">
            <a:avLst/>
          </a:prstGeom>
          <a:noFill/>
          <a:ln>
            <a:noFill/>
          </a:ln>
        </p:spPr>
        <p:txBody>
          <a:bodyPr lIns="121900" tIns="121900" rIns="121900" bIns="121900" anchor="ctr" anchorCtr="0">
            <a:noAutofit/>
          </a:bodyPr>
          <a:lstStyle/>
          <a:p>
            <a:r>
              <a:rPr lang="en" sz="3200" b="1">
                <a:solidFill>
                  <a:srgbClr val="D9D9D9"/>
                </a:solidFill>
              </a:rPr>
              <a:t>6,000</a:t>
            </a:r>
            <a:r>
              <a:rPr lang="en" sz="3200">
                <a:solidFill>
                  <a:srgbClr val="D9D9D9"/>
                </a:solidFill>
              </a:rPr>
              <a:t> </a:t>
            </a:r>
            <a:r>
              <a:rPr lang="en" sz="2400">
                <a:solidFill>
                  <a:srgbClr val="D9D9D9"/>
                </a:solidFill>
              </a:rPr>
              <a:t>employees</a:t>
            </a:r>
          </a:p>
        </p:txBody>
      </p:sp>
      <p:sp>
        <p:nvSpPr>
          <p:cNvPr id="85" name="Shape 85"/>
          <p:cNvSpPr txBox="1"/>
          <p:nvPr/>
        </p:nvSpPr>
        <p:spPr>
          <a:xfrm>
            <a:off x="235667" y="0"/>
            <a:ext cx="9652800" cy="979600"/>
          </a:xfrm>
          <a:prstGeom prst="rect">
            <a:avLst/>
          </a:prstGeom>
          <a:noFill/>
          <a:ln>
            <a:noFill/>
          </a:ln>
        </p:spPr>
        <p:txBody>
          <a:bodyPr lIns="121900" tIns="121900" rIns="121900" bIns="121900" anchor="ctr" anchorCtr="0">
            <a:noAutofit/>
          </a:bodyPr>
          <a:lstStyle/>
          <a:p>
            <a:r>
              <a:rPr lang="en" sz="4800" b="1">
                <a:solidFill>
                  <a:srgbClr val="D9D9D9"/>
                </a:solidFill>
              </a:rPr>
              <a:t>San José city government</a:t>
            </a:r>
          </a:p>
        </p:txBody>
      </p:sp>
      <p:sp>
        <p:nvSpPr>
          <p:cNvPr id="86" name="Shape 86"/>
          <p:cNvSpPr txBox="1"/>
          <p:nvPr/>
        </p:nvSpPr>
        <p:spPr>
          <a:xfrm>
            <a:off x="6386433" y="1470533"/>
            <a:ext cx="5576800" cy="4617200"/>
          </a:xfrm>
          <a:prstGeom prst="rect">
            <a:avLst/>
          </a:prstGeom>
          <a:noFill/>
          <a:ln>
            <a:noFill/>
          </a:ln>
        </p:spPr>
        <p:txBody>
          <a:bodyPr lIns="121900" tIns="121900" rIns="121900" bIns="121900" anchor="ctr" anchorCtr="0">
            <a:noAutofit/>
          </a:bodyPr>
          <a:lstStyle/>
          <a:p>
            <a:pPr>
              <a:lnSpc>
                <a:spcPct val="115000"/>
              </a:lnSpc>
            </a:pPr>
            <a:endParaRPr sz="3200" b="1">
              <a:solidFill>
                <a:srgbClr val="111111"/>
              </a:solidFill>
            </a:endParaRPr>
          </a:p>
          <a:p>
            <a:pPr>
              <a:lnSpc>
                <a:spcPct val="115000"/>
              </a:lnSpc>
            </a:pPr>
            <a:r>
              <a:rPr lang="en" sz="3200" b="1">
                <a:solidFill>
                  <a:srgbClr val="111111"/>
                </a:solidFill>
              </a:rPr>
              <a:t>11.2 million</a:t>
            </a:r>
            <a:r>
              <a:rPr lang="en" sz="1600">
                <a:solidFill>
                  <a:srgbClr val="111111"/>
                </a:solidFill>
              </a:rPr>
              <a:t> </a:t>
            </a:r>
            <a:r>
              <a:rPr lang="en" sz="2400">
                <a:solidFill>
                  <a:srgbClr val="111111"/>
                </a:solidFill>
              </a:rPr>
              <a:t>airport passengers per year</a:t>
            </a:r>
          </a:p>
          <a:p>
            <a:pPr>
              <a:lnSpc>
                <a:spcPct val="115000"/>
              </a:lnSpc>
            </a:pPr>
            <a:r>
              <a:rPr lang="en" sz="3200" b="1">
                <a:solidFill>
                  <a:srgbClr val="111111"/>
                </a:solidFill>
              </a:rPr>
              <a:t>1.8 million</a:t>
            </a:r>
            <a:r>
              <a:rPr lang="en" sz="1600">
                <a:solidFill>
                  <a:srgbClr val="111111"/>
                </a:solidFill>
              </a:rPr>
              <a:t> </a:t>
            </a:r>
            <a:r>
              <a:rPr lang="en" sz="2400">
                <a:solidFill>
                  <a:srgbClr val="111111"/>
                </a:solidFill>
              </a:rPr>
              <a:t>library books</a:t>
            </a:r>
          </a:p>
          <a:p>
            <a:pPr>
              <a:lnSpc>
                <a:spcPct val="115000"/>
              </a:lnSpc>
            </a:pPr>
            <a:r>
              <a:rPr lang="en" sz="3200" b="1">
                <a:solidFill>
                  <a:srgbClr val="111111"/>
                </a:solidFill>
              </a:rPr>
              <a:t>565,000</a:t>
            </a:r>
            <a:r>
              <a:rPr lang="en" sz="3200">
                <a:solidFill>
                  <a:srgbClr val="111111"/>
                </a:solidFill>
              </a:rPr>
              <a:t> </a:t>
            </a:r>
            <a:r>
              <a:rPr lang="en" sz="2400">
                <a:solidFill>
                  <a:srgbClr val="111111"/>
                </a:solidFill>
              </a:rPr>
              <a:t>police emergency calls per year</a:t>
            </a:r>
          </a:p>
          <a:p>
            <a:pPr>
              <a:lnSpc>
                <a:spcPct val="115000"/>
              </a:lnSpc>
            </a:pPr>
            <a:r>
              <a:rPr lang="en" sz="3200" b="1">
                <a:solidFill>
                  <a:srgbClr val="111111"/>
                </a:solidFill>
              </a:rPr>
              <a:t>3,500</a:t>
            </a:r>
            <a:r>
              <a:rPr lang="en" sz="3200">
                <a:solidFill>
                  <a:srgbClr val="111111"/>
                </a:solidFill>
              </a:rPr>
              <a:t> </a:t>
            </a:r>
            <a:r>
              <a:rPr lang="en" sz="2400">
                <a:solidFill>
                  <a:srgbClr val="111111"/>
                </a:solidFill>
              </a:rPr>
              <a:t>acres of parkland</a:t>
            </a:r>
          </a:p>
          <a:p>
            <a:pPr>
              <a:lnSpc>
                <a:spcPct val="115000"/>
              </a:lnSpc>
            </a:pPr>
            <a:r>
              <a:rPr lang="en" sz="3200" b="1">
                <a:solidFill>
                  <a:srgbClr val="111111"/>
                </a:solidFill>
              </a:rPr>
              <a:t>2,400</a:t>
            </a:r>
            <a:r>
              <a:rPr lang="en" sz="1600">
                <a:solidFill>
                  <a:srgbClr val="111111"/>
                </a:solidFill>
              </a:rPr>
              <a:t> </a:t>
            </a:r>
            <a:r>
              <a:rPr lang="en" sz="2400">
                <a:solidFill>
                  <a:srgbClr val="111111"/>
                </a:solidFill>
              </a:rPr>
              <a:t>miles of streets</a:t>
            </a:r>
          </a:p>
          <a:p>
            <a:pPr>
              <a:lnSpc>
                <a:spcPct val="115000"/>
              </a:lnSpc>
            </a:pPr>
            <a:r>
              <a:rPr lang="en" sz="3200" b="1">
                <a:solidFill>
                  <a:srgbClr val="111111"/>
                </a:solidFill>
              </a:rPr>
              <a:t>2,300</a:t>
            </a:r>
            <a:r>
              <a:rPr lang="en" sz="1600">
                <a:solidFill>
                  <a:srgbClr val="111111"/>
                </a:solidFill>
              </a:rPr>
              <a:t> </a:t>
            </a:r>
            <a:r>
              <a:rPr lang="en" sz="2400">
                <a:solidFill>
                  <a:srgbClr val="111111"/>
                </a:solidFill>
              </a:rPr>
              <a:t>fires per year</a:t>
            </a:r>
          </a:p>
          <a:p>
            <a:pPr>
              <a:lnSpc>
                <a:spcPct val="115000"/>
              </a:lnSpc>
              <a:buClr>
                <a:schemeClr val="dk1"/>
              </a:buClr>
              <a:buSzPct val="45833"/>
            </a:pPr>
            <a:r>
              <a:rPr lang="en" sz="3200" b="1">
                <a:solidFill>
                  <a:srgbClr val="111111"/>
                </a:solidFill>
              </a:rPr>
              <a:t>2,030</a:t>
            </a:r>
            <a:r>
              <a:rPr lang="en" sz="3200">
                <a:solidFill>
                  <a:srgbClr val="111111"/>
                </a:solidFill>
              </a:rPr>
              <a:t> </a:t>
            </a:r>
            <a:r>
              <a:rPr lang="en" sz="2400">
                <a:solidFill>
                  <a:srgbClr val="111111"/>
                </a:solidFill>
              </a:rPr>
              <a:t>municipal sewer mains</a:t>
            </a:r>
          </a:p>
          <a:p>
            <a:pPr>
              <a:lnSpc>
                <a:spcPct val="115000"/>
              </a:lnSpc>
              <a:buClr>
                <a:schemeClr val="dk1"/>
              </a:buClr>
              <a:buSzPct val="45833"/>
            </a:pPr>
            <a:r>
              <a:rPr lang="en" sz="3200" b="1">
                <a:solidFill>
                  <a:srgbClr val="111111"/>
                </a:solidFill>
              </a:rPr>
              <a:t>178 </a:t>
            </a:r>
            <a:r>
              <a:rPr lang="en" sz="2400">
                <a:solidFill>
                  <a:srgbClr val="111111"/>
                </a:solidFill>
              </a:rPr>
              <a:t>zoo animals</a:t>
            </a:r>
          </a:p>
          <a:p>
            <a:pPr>
              <a:lnSpc>
                <a:spcPct val="115000"/>
              </a:lnSpc>
            </a:pPr>
            <a:endParaRPr sz="2400">
              <a:solidFill>
                <a:srgbClr val="111111"/>
              </a:solidFill>
            </a:endParaRPr>
          </a:p>
        </p:txBody>
      </p:sp>
    </p:spTree>
    <p:extLst>
      <p:ext uri="{BB962C8B-B14F-4D97-AF65-F5344CB8AC3E}">
        <p14:creationId xmlns:p14="http://schemas.microsoft.com/office/powerpoint/2010/main" val="50656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8207" y="1758882"/>
            <a:ext cx="10144760" cy="2101666"/>
          </a:xfrm>
        </p:spPr>
        <p:txBody>
          <a:bodyPr>
            <a:normAutofit/>
          </a:bodyPr>
          <a:lstStyle/>
          <a:p>
            <a:pPr algn="ctr"/>
            <a:r>
              <a:rPr lang="en-US" sz="7200" b="1" dirty="0"/>
              <a:t>Why does innovation matter?</a:t>
            </a:r>
          </a:p>
        </p:txBody>
      </p:sp>
    </p:spTree>
    <p:extLst>
      <p:ext uri="{BB962C8B-B14F-4D97-AF65-F5344CB8AC3E}">
        <p14:creationId xmlns:p14="http://schemas.microsoft.com/office/powerpoint/2010/main" val="4015500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3251" y="75290"/>
          <a:ext cx="12110880" cy="6718272"/>
        </p:xfrm>
        <a:graphic>
          <a:graphicData uri="http://schemas.openxmlformats.org/drawingml/2006/table">
            <a:tbl>
              <a:tblPr firstRow="1" bandRow="1">
                <a:tableStyleId>{5C22544A-7EE6-4342-B048-85BDC9FD1C3A}</a:tableStyleId>
              </a:tblPr>
              <a:tblGrid>
                <a:gridCol w="2856621">
                  <a:extLst>
                    <a:ext uri="{9D8B030D-6E8A-4147-A177-3AD203B41FA5}">
                      <a16:colId xmlns:a16="http://schemas.microsoft.com/office/drawing/2014/main" val="1786422998"/>
                    </a:ext>
                  </a:extLst>
                </a:gridCol>
                <a:gridCol w="640080">
                  <a:extLst>
                    <a:ext uri="{9D8B030D-6E8A-4147-A177-3AD203B41FA5}">
                      <a16:colId xmlns:a16="http://schemas.microsoft.com/office/drawing/2014/main" val="3542205151"/>
                    </a:ext>
                  </a:extLst>
                </a:gridCol>
                <a:gridCol w="3982856">
                  <a:extLst>
                    <a:ext uri="{9D8B030D-6E8A-4147-A177-3AD203B41FA5}">
                      <a16:colId xmlns:a16="http://schemas.microsoft.com/office/drawing/2014/main" val="478808617"/>
                    </a:ext>
                  </a:extLst>
                </a:gridCol>
                <a:gridCol w="4631323">
                  <a:extLst>
                    <a:ext uri="{9D8B030D-6E8A-4147-A177-3AD203B41FA5}">
                      <a16:colId xmlns:a16="http://schemas.microsoft.com/office/drawing/2014/main" val="1200258002"/>
                    </a:ext>
                  </a:extLst>
                </a:gridCol>
              </a:tblGrid>
              <a:tr h="1679568">
                <a:tc rowSpan="4">
                  <a:txBody>
                    <a:bodyPr/>
                    <a:lstStyle/>
                    <a:p>
                      <a:pPr algn="ctr"/>
                      <a:r>
                        <a:rPr lang="en-US" sz="6000" dirty="0">
                          <a:solidFill>
                            <a:schemeClr val="bg1"/>
                          </a:solidFill>
                          <a:latin typeface="Arial" panose="020B0604020202020204" pitchFamily="34" charset="0"/>
                          <a:cs typeface="Arial" panose="020B0604020202020204" pitchFamily="34" charset="0"/>
                        </a:rPr>
                        <a:t>2015</a:t>
                      </a:r>
                    </a:p>
                    <a:p>
                      <a:pPr algn="ctr"/>
                      <a:r>
                        <a:rPr lang="en-US" sz="3900" dirty="0">
                          <a:solidFill>
                            <a:schemeClr val="bg1"/>
                          </a:solidFill>
                          <a:latin typeface="Arial" panose="020B0604020202020204" pitchFamily="34" charset="0"/>
                          <a:cs typeface="Arial" panose="020B0604020202020204" pitchFamily="34" charset="0"/>
                        </a:rPr>
                        <a:t>Imperative to</a:t>
                      </a:r>
                      <a:r>
                        <a:rPr lang="en-US" sz="3900" baseline="0" dirty="0">
                          <a:solidFill>
                            <a:schemeClr val="bg1"/>
                          </a:solidFill>
                          <a:latin typeface="Arial" panose="020B0604020202020204" pitchFamily="34" charset="0"/>
                          <a:cs typeface="Arial" panose="020B0604020202020204" pitchFamily="34" charset="0"/>
                        </a:rPr>
                        <a:t> </a:t>
                      </a:r>
                      <a:br>
                        <a:rPr lang="en-US" sz="3900" baseline="0" dirty="0">
                          <a:solidFill>
                            <a:schemeClr val="bg1"/>
                          </a:solidFill>
                          <a:latin typeface="Arial" panose="020B0604020202020204" pitchFamily="34" charset="0"/>
                          <a:cs typeface="Arial" panose="020B0604020202020204" pitchFamily="34" charset="0"/>
                        </a:rPr>
                      </a:br>
                      <a:r>
                        <a:rPr lang="en-US" sz="3900" baseline="0" dirty="0">
                          <a:solidFill>
                            <a:schemeClr val="bg1"/>
                          </a:solidFill>
                          <a:latin typeface="Arial" panose="020B0604020202020204" pitchFamily="34" charset="0"/>
                          <a:cs typeface="Arial" panose="020B0604020202020204" pitchFamily="34" charset="0"/>
                        </a:rPr>
                        <a:t>Innovate</a:t>
                      </a:r>
                      <a:endParaRPr lang="en-US" sz="3900" dirty="0">
                        <a:solidFill>
                          <a:schemeClr val="bg1"/>
                        </a:solidFill>
                        <a:latin typeface="Arial" panose="020B0604020202020204" pitchFamily="34" charset="0"/>
                        <a:cs typeface="Arial" panose="020B0604020202020204" pitchFamily="34" charset="0"/>
                      </a:endParaRP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noFill/>
                  </a:tcPr>
                </a:tc>
                <a:tc rowSpan="4">
                  <a:txBody>
                    <a:bodyPr/>
                    <a:lstStyle/>
                    <a:p>
                      <a:pPr algn="ctr"/>
                      <a:r>
                        <a:rPr lang="en-US" sz="2800" dirty="0">
                          <a:solidFill>
                            <a:schemeClr val="bg2">
                              <a:lumMod val="25000"/>
                            </a:schemeClr>
                          </a:solidFill>
                          <a:latin typeface="Arial" panose="020B0604020202020204" pitchFamily="34" charset="0"/>
                          <a:cs typeface="Arial" panose="020B0604020202020204" pitchFamily="34" charset="0"/>
                        </a:rPr>
                        <a:t>Strategy</a:t>
                      </a:r>
                      <a:r>
                        <a:rPr lang="en-US" sz="2800" baseline="0" dirty="0">
                          <a:solidFill>
                            <a:schemeClr val="bg2">
                              <a:lumMod val="25000"/>
                            </a:schemeClr>
                          </a:solidFill>
                          <a:latin typeface="Arial" panose="020B0604020202020204" pitchFamily="34" charset="0"/>
                          <a:cs typeface="Arial" panose="020B0604020202020204" pitchFamily="34" charset="0"/>
                        </a:rPr>
                        <a:t> </a:t>
                      </a:r>
                      <a:r>
                        <a:rPr lang="en-US" sz="2200" dirty="0">
                          <a:solidFill>
                            <a:schemeClr val="bg1"/>
                          </a:solidFill>
                          <a:latin typeface="Arial" panose="020B0604020202020204" pitchFamily="34" charset="0"/>
                          <a:cs typeface="Arial" panose="020B0604020202020204" pitchFamily="34" charset="0"/>
                        </a:rPr>
                        <a:t>None</a:t>
                      </a:r>
                    </a:p>
                  </a:txBody>
                  <a:tcPr vert="vert270"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solidFill>
                      <a:srgbClr val="37CBFF"/>
                    </a:solidFill>
                  </a:tcPr>
                </a:tc>
                <a:tc>
                  <a:txBody>
                    <a:bodyPr/>
                    <a:lstStyle/>
                    <a:p>
                      <a:r>
                        <a:rPr lang="en-US" sz="2200" b="1" dirty="0">
                          <a:solidFill>
                            <a:schemeClr val="bg1"/>
                          </a:solidFill>
                          <a:latin typeface="Arial" panose="020B0604020202020204" pitchFamily="34" charset="0"/>
                          <a:cs typeface="Arial" panose="020B0604020202020204" pitchFamily="34" charset="0"/>
                        </a:rPr>
                        <a:t>Traditional Government</a:t>
                      </a:r>
                    </a:p>
                    <a:p>
                      <a:r>
                        <a:rPr lang="en-US" sz="2800" b="1" dirty="0">
                          <a:solidFill>
                            <a:schemeClr val="bg2">
                              <a:lumMod val="25000"/>
                            </a:schemeClr>
                          </a:solidFill>
                          <a:latin typeface="Arial" panose="020B0604020202020204" pitchFamily="34" charset="0"/>
                          <a:cs typeface="Arial" panose="020B0604020202020204" pitchFamily="34" charset="0"/>
                        </a:rPr>
                        <a:t>Customer Experience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Paper</a:t>
                      </a:r>
                      <a:r>
                        <a:rPr lang="en-US" sz="2200" b="0" baseline="0" dirty="0">
                          <a:solidFill>
                            <a:schemeClr val="bg2">
                              <a:lumMod val="25000"/>
                            </a:schemeClr>
                          </a:solidFill>
                          <a:latin typeface="Arial" panose="020B0604020202020204" pitchFamily="34" charset="0"/>
                          <a:cs typeface="Arial" panose="020B0604020202020204" pitchFamily="34" charset="0"/>
                        </a:rPr>
                        <a:t> and In-Person</a:t>
                      </a:r>
                    </a:p>
                    <a:p>
                      <a:r>
                        <a:rPr lang="en-US" sz="2200" b="0" baseline="0" dirty="0">
                          <a:solidFill>
                            <a:schemeClr val="bg2">
                              <a:lumMod val="25000"/>
                            </a:schemeClr>
                          </a:solidFill>
                          <a:latin typeface="Arial" panose="020B0604020202020204" pitchFamily="34" charset="0"/>
                          <a:cs typeface="Arial" panose="020B0604020202020204" pitchFamily="34" charset="0"/>
                        </a:rPr>
                        <a:t>Often Frustrating</a:t>
                      </a:r>
                      <a:endParaRPr lang="en-US" sz="2200" b="0" dirty="0">
                        <a:solidFill>
                          <a:schemeClr val="bg2">
                            <a:lumMod val="25000"/>
                          </a:schemeClr>
                        </a:solidFill>
                        <a:latin typeface="Arial" panose="020B0604020202020204" pitchFamily="34" charset="0"/>
                        <a:cs typeface="Arial" panose="020B0604020202020204" pitchFamily="34" charset="0"/>
                      </a:endParaRP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3808499290"/>
                  </a:ext>
                </a:extLst>
              </a:tr>
              <a:tr h="1679568">
                <a:tc vMerge="1">
                  <a:txBody>
                    <a:bodyPr/>
                    <a:lstStyle/>
                    <a:p>
                      <a:endParaRPr lang="en-US"/>
                    </a:p>
                  </a:txBody>
                  <a:tcPr/>
                </a:tc>
                <a:tc vMerge="1">
                  <a:txBody>
                    <a:bodyPr/>
                    <a:lstStyle/>
                    <a:p>
                      <a:endParaRPr lang="en-US" dirty="0"/>
                    </a:p>
                  </a:txBody>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Inefficient</a:t>
                      </a:r>
                    </a:p>
                    <a:p>
                      <a:r>
                        <a:rPr lang="en-US" sz="2800" b="1" dirty="0">
                          <a:solidFill>
                            <a:schemeClr val="bg2">
                              <a:lumMod val="25000"/>
                            </a:schemeClr>
                          </a:solidFill>
                          <a:latin typeface="Arial" panose="020B0604020202020204" pitchFamily="34" charset="0"/>
                          <a:cs typeface="Arial" panose="020B0604020202020204" pitchFamily="34" charset="0"/>
                        </a:rPr>
                        <a:t>Process</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Often Not Documented</a:t>
                      </a:r>
                    </a:p>
                    <a:p>
                      <a:r>
                        <a:rPr lang="en-US" sz="2200" b="0" baseline="0" dirty="0">
                          <a:solidFill>
                            <a:schemeClr val="bg2">
                              <a:lumMod val="25000"/>
                            </a:schemeClr>
                          </a:solidFill>
                          <a:latin typeface="Arial" panose="020B0604020202020204" pitchFamily="34" charset="0"/>
                          <a:cs typeface="Arial" panose="020B0604020202020204" pitchFamily="34" charset="0"/>
                        </a:rPr>
                        <a:t>Sometimes Nonexistent</a:t>
                      </a:r>
                    </a:p>
                    <a:p>
                      <a:r>
                        <a:rPr lang="en-US" sz="2200" b="0" baseline="0" dirty="0">
                          <a:solidFill>
                            <a:schemeClr val="bg2">
                              <a:lumMod val="25000"/>
                            </a:schemeClr>
                          </a:solidFill>
                          <a:latin typeface="Arial" panose="020B0604020202020204" pitchFamily="34" charset="0"/>
                          <a:cs typeface="Arial" panose="020B0604020202020204" pitchFamily="34" charset="0"/>
                        </a:rPr>
                        <a:t>Frequently Inconsistent</a:t>
                      </a:r>
                      <a:endParaRPr lang="en-US" sz="2200" b="0" dirty="0">
                        <a:solidFill>
                          <a:schemeClr val="bg2">
                            <a:lumMod val="25000"/>
                          </a:schemeClr>
                        </a:solidFill>
                        <a:latin typeface="Arial" panose="020B0604020202020204" pitchFamily="34" charset="0"/>
                        <a:cs typeface="Arial" panose="020B0604020202020204" pitchFamily="34" charset="0"/>
                      </a:endParaRP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111453432"/>
                  </a:ext>
                </a:extLst>
              </a:tr>
              <a:tr h="1679568">
                <a:tc vMerge="1">
                  <a:txBody>
                    <a:bodyPr/>
                    <a:lstStyle/>
                    <a:p>
                      <a:endParaRPr lang="en-US"/>
                    </a:p>
                  </a:txBody>
                  <a:tcPr/>
                </a:tc>
                <a:tc vMerge="1">
                  <a:txBody>
                    <a:bodyPr/>
                    <a:lstStyle/>
                    <a:p>
                      <a:endParaRPr lang="en-US" dirty="0"/>
                    </a:p>
                  </a:txBody>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Outdated</a:t>
                      </a:r>
                    </a:p>
                    <a:p>
                      <a:r>
                        <a:rPr lang="en-US" sz="2800" b="1" dirty="0">
                          <a:solidFill>
                            <a:schemeClr val="bg2">
                              <a:lumMod val="25000"/>
                            </a:schemeClr>
                          </a:solidFill>
                          <a:latin typeface="Arial" panose="020B0604020202020204" pitchFamily="34" charset="0"/>
                          <a:cs typeface="Arial" panose="020B0604020202020204" pitchFamily="34" charset="0"/>
                        </a:rPr>
                        <a:t>Technology</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Decade of Disinvestment</a:t>
                      </a:r>
                    </a:p>
                    <a:p>
                      <a:r>
                        <a:rPr lang="en-US" sz="2200" b="0" dirty="0">
                          <a:solidFill>
                            <a:schemeClr val="bg2">
                              <a:lumMod val="25000"/>
                            </a:schemeClr>
                          </a:solidFill>
                          <a:latin typeface="Arial" panose="020B0604020202020204" pitchFamily="34" charset="0"/>
                          <a:cs typeface="Arial" panose="020B0604020202020204" pitchFamily="34" charset="0"/>
                        </a:rPr>
                        <a:t>Archaic Legacy Systems </a:t>
                      </a:r>
                    </a:p>
                    <a:p>
                      <a:r>
                        <a:rPr lang="en-US" sz="2200" b="0" baseline="0" dirty="0">
                          <a:solidFill>
                            <a:schemeClr val="bg2">
                              <a:lumMod val="25000"/>
                            </a:schemeClr>
                          </a:solidFill>
                          <a:latin typeface="Arial" panose="020B0604020202020204" pitchFamily="34" charset="0"/>
                          <a:cs typeface="Arial" panose="020B0604020202020204" pitchFamily="34" charset="0"/>
                        </a:rPr>
                        <a:t>Security Risk</a:t>
                      </a:r>
                    </a:p>
                    <a:p>
                      <a:r>
                        <a:rPr lang="en-US" sz="2200" b="0" baseline="0" dirty="0">
                          <a:solidFill>
                            <a:schemeClr val="bg2">
                              <a:lumMod val="25000"/>
                            </a:schemeClr>
                          </a:solidFill>
                          <a:latin typeface="Arial" panose="020B0604020202020204" pitchFamily="34" charset="0"/>
                          <a:cs typeface="Arial" panose="020B0604020202020204" pitchFamily="34" charset="0"/>
                        </a:rPr>
                        <a:t>Closed Systems</a:t>
                      </a:r>
                      <a:endParaRPr lang="en-US" sz="2200" b="0" dirty="0">
                        <a:solidFill>
                          <a:schemeClr val="bg2">
                            <a:lumMod val="25000"/>
                          </a:schemeClr>
                        </a:solidFill>
                        <a:latin typeface="Arial" panose="020B0604020202020204" pitchFamily="34" charset="0"/>
                        <a:cs typeface="Arial" panose="020B0604020202020204" pitchFamily="34" charset="0"/>
                      </a:endParaRP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3365670543"/>
                  </a:ext>
                </a:extLst>
              </a:tr>
              <a:tr h="1679568">
                <a:tc vMerge="1">
                  <a:txBody>
                    <a:bodyPr/>
                    <a:lstStyle/>
                    <a:p>
                      <a:endParaRPr lang="en-US"/>
                    </a:p>
                  </a:txBody>
                  <a:tcPr/>
                </a:tc>
                <a:tc vMerge="1">
                  <a:txBody>
                    <a:bodyPr/>
                    <a:lstStyle/>
                    <a:p>
                      <a:endParaRPr lang="en-US" dirty="0"/>
                    </a:p>
                  </a:txBody>
                  <a:tcPr/>
                </a:tc>
                <a:tc>
                  <a:txBody>
                    <a:bodyPr/>
                    <a:lstStyle/>
                    <a:p>
                      <a:r>
                        <a:rPr lang="en-US" sz="2200" b="1" kern="1200" dirty="0">
                          <a:solidFill>
                            <a:schemeClr val="bg1"/>
                          </a:solidFill>
                          <a:latin typeface="Arial" panose="020B0604020202020204" pitchFamily="34" charset="0"/>
                          <a:ea typeface="+mn-ea"/>
                          <a:cs typeface="Arial" panose="020B0604020202020204" pitchFamily="34" charset="0"/>
                        </a:rPr>
                        <a:t>Exhausted</a:t>
                      </a:r>
                    </a:p>
                    <a:p>
                      <a:r>
                        <a:rPr lang="en-US" sz="2800" b="1" dirty="0">
                          <a:solidFill>
                            <a:schemeClr val="bg2">
                              <a:lumMod val="25000"/>
                            </a:schemeClr>
                          </a:solidFill>
                          <a:latin typeface="Arial" panose="020B0604020202020204" pitchFamily="34" charset="0"/>
                          <a:cs typeface="Arial" panose="020B0604020202020204" pitchFamily="34" charset="0"/>
                        </a:rPr>
                        <a:t>People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200" b="0" dirty="0">
                          <a:solidFill>
                            <a:schemeClr val="bg2">
                              <a:lumMod val="25000"/>
                            </a:schemeClr>
                          </a:solidFill>
                          <a:latin typeface="Arial" panose="020B0604020202020204" pitchFamily="34" charset="0"/>
                          <a:cs typeface="Arial" panose="020B0604020202020204" pitchFamily="34" charset="0"/>
                        </a:rPr>
                        <a:t>Demotivated by Cuts and Struggle</a:t>
                      </a:r>
                    </a:p>
                  </a:txBody>
                  <a:tcPr anchor="ctr">
                    <a:lnL w="57150" cap="flat" cmpd="sng" algn="ctr">
                      <a:solidFill>
                        <a:srgbClr val="00A4DE"/>
                      </a:solidFill>
                      <a:prstDash val="solid"/>
                      <a:round/>
                      <a:headEnd type="none" w="med" len="med"/>
                      <a:tailEnd type="none" w="med" len="med"/>
                    </a:lnL>
                    <a:lnR w="57150" cap="flat" cmpd="sng" algn="ctr">
                      <a:solidFill>
                        <a:srgbClr val="00A4DE"/>
                      </a:solidFill>
                      <a:prstDash val="solid"/>
                      <a:round/>
                      <a:headEnd type="none" w="med" len="med"/>
                      <a:tailEnd type="none" w="med" len="med"/>
                    </a:lnR>
                    <a:lnT w="57150" cap="flat" cmpd="sng" algn="ctr">
                      <a:solidFill>
                        <a:srgbClr val="00A4DE"/>
                      </a:solidFill>
                      <a:prstDash val="solid"/>
                      <a:round/>
                      <a:headEnd type="none" w="med" len="med"/>
                      <a:tailEnd type="none" w="med" len="med"/>
                    </a:lnT>
                    <a:lnB w="57150" cap="flat" cmpd="sng" algn="ctr">
                      <a:solidFill>
                        <a:srgbClr val="00A4DE"/>
                      </a:solidFill>
                      <a:prstDash val="solid"/>
                      <a:round/>
                      <a:headEnd type="none" w="med" len="med"/>
                      <a:tailEnd type="none" w="med" len="med"/>
                    </a:lnB>
                    <a:lnTlToBr w="12700" cmpd="sng">
                      <a:noFill/>
                      <a:prstDash val="solid"/>
                    </a:lnTlToBr>
                    <a:lnBlToTr w="12700" cmpd="sng">
                      <a:noFill/>
                      <a:prstDash val="solid"/>
                    </a:lnBlToTr>
                    <a:solidFill>
                      <a:srgbClr val="F4AD7C"/>
                    </a:solidFill>
                  </a:tcPr>
                </a:tc>
                <a:extLst>
                  <a:ext uri="{0D108BD9-81ED-4DB2-BD59-A6C34878D82A}">
                    <a16:rowId xmlns:a16="http://schemas.microsoft.com/office/drawing/2014/main" val="137805858"/>
                  </a:ext>
                </a:extLst>
              </a:tr>
            </a:tbl>
          </a:graphicData>
        </a:graphic>
      </p:graphicFrame>
    </p:spTree>
    <p:extLst>
      <p:ext uri="{BB962C8B-B14F-4D97-AF65-F5344CB8AC3E}">
        <p14:creationId xmlns:p14="http://schemas.microsoft.com/office/powerpoint/2010/main" val="194867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1121"/>
          <a:stretch/>
        </p:blipFill>
        <p:spPr>
          <a:xfrm>
            <a:off x="1611164" y="69577"/>
            <a:ext cx="8982075" cy="6696407"/>
          </a:xfrm>
          <a:prstGeom prst="rect">
            <a:avLst/>
          </a:prstGeom>
        </p:spPr>
      </p:pic>
      <p:sp>
        <p:nvSpPr>
          <p:cNvPr id="2" name="TextBox 1"/>
          <p:cNvSpPr txBox="1"/>
          <p:nvPr/>
        </p:nvSpPr>
        <p:spPr>
          <a:xfrm>
            <a:off x="577812" y="3294365"/>
            <a:ext cx="2358522" cy="830997"/>
          </a:xfrm>
          <a:prstGeom prst="rect">
            <a:avLst/>
          </a:prstGeom>
          <a:noFill/>
        </p:spPr>
        <p:txBody>
          <a:bodyPr wrap="square" rtlCol="0">
            <a:spAutoFit/>
          </a:bodyPr>
          <a:lstStyle/>
          <a:p>
            <a:pPr algn="ctr"/>
            <a:r>
              <a:rPr lang="en-US" sz="2400" b="1" dirty="0">
                <a:solidFill>
                  <a:srgbClr val="00A4DE"/>
                </a:solidFill>
                <a:latin typeface="Arial" panose="020B0604020202020204" pitchFamily="34" charset="0"/>
                <a:cs typeface="Arial" panose="020B0604020202020204" pitchFamily="34" charset="0"/>
              </a:rPr>
              <a:t>Demonstration City</a:t>
            </a:r>
          </a:p>
        </p:txBody>
      </p:sp>
      <p:sp>
        <p:nvSpPr>
          <p:cNvPr id="4" name="TextBox 3"/>
          <p:cNvSpPr txBox="1"/>
          <p:nvPr/>
        </p:nvSpPr>
        <p:spPr>
          <a:xfrm>
            <a:off x="3226279" y="251785"/>
            <a:ext cx="2351732" cy="830997"/>
          </a:xfrm>
          <a:prstGeom prst="rect">
            <a:avLst/>
          </a:prstGeom>
          <a:noFill/>
        </p:spPr>
        <p:txBody>
          <a:bodyPr wrap="square" rtlCol="0">
            <a:spAutoFit/>
          </a:bodyPr>
          <a:lstStyle/>
          <a:p>
            <a:pPr algn="ctr"/>
            <a:r>
              <a:rPr lang="en-US" sz="2400" b="1" dirty="0">
                <a:solidFill>
                  <a:srgbClr val="00A4DE"/>
                </a:solidFill>
                <a:latin typeface="Arial" panose="020B0604020202020204" pitchFamily="34" charset="0"/>
                <a:cs typeface="Arial" panose="020B0604020202020204" pitchFamily="34" charset="0"/>
              </a:rPr>
              <a:t>User-Friendly City</a:t>
            </a:r>
          </a:p>
        </p:txBody>
      </p:sp>
      <p:sp>
        <p:nvSpPr>
          <p:cNvPr id="6" name="TextBox 5"/>
          <p:cNvSpPr txBox="1"/>
          <p:nvPr/>
        </p:nvSpPr>
        <p:spPr>
          <a:xfrm>
            <a:off x="2239993" y="1328181"/>
            <a:ext cx="1201947" cy="830997"/>
          </a:xfrm>
          <a:prstGeom prst="rect">
            <a:avLst/>
          </a:prstGeom>
          <a:noFill/>
        </p:spPr>
        <p:txBody>
          <a:bodyPr wrap="square" rtlCol="0">
            <a:spAutoFit/>
          </a:bodyPr>
          <a:lstStyle/>
          <a:p>
            <a:pPr algn="ctr"/>
            <a:r>
              <a:rPr lang="en-US" sz="2400" b="1" dirty="0">
                <a:solidFill>
                  <a:srgbClr val="00A4DE"/>
                </a:solidFill>
                <a:latin typeface="Arial" panose="020B0604020202020204" pitchFamily="34" charset="0"/>
                <a:cs typeface="Arial" panose="020B0604020202020204" pitchFamily="34" charset="0"/>
              </a:rPr>
              <a:t>Safe City</a:t>
            </a:r>
          </a:p>
        </p:txBody>
      </p:sp>
      <p:sp>
        <p:nvSpPr>
          <p:cNvPr id="9" name="TextBox 8"/>
          <p:cNvSpPr txBox="1"/>
          <p:nvPr/>
        </p:nvSpPr>
        <p:spPr>
          <a:xfrm>
            <a:off x="8432876" y="929694"/>
            <a:ext cx="1584386" cy="830997"/>
          </a:xfrm>
          <a:prstGeom prst="rect">
            <a:avLst/>
          </a:prstGeom>
          <a:noFill/>
        </p:spPr>
        <p:txBody>
          <a:bodyPr wrap="square" rtlCol="0">
            <a:spAutoFit/>
          </a:bodyPr>
          <a:lstStyle/>
          <a:p>
            <a:pPr algn="ctr"/>
            <a:r>
              <a:rPr lang="en-US" sz="2400" b="1" dirty="0">
                <a:solidFill>
                  <a:srgbClr val="00A4DE"/>
                </a:solidFill>
                <a:latin typeface="Arial" panose="020B0604020202020204" pitchFamily="34" charset="0"/>
                <a:cs typeface="Arial" panose="020B0604020202020204" pitchFamily="34" charset="0"/>
              </a:rPr>
              <a:t>Inclusive</a:t>
            </a:r>
          </a:p>
          <a:p>
            <a:pPr algn="ctr"/>
            <a:r>
              <a:rPr lang="en-US" sz="2400" b="1" dirty="0">
                <a:solidFill>
                  <a:srgbClr val="00A4DE"/>
                </a:solidFill>
                <a:latin typeface="Arial" panose="020B0604020202020204" pitchFamily="34" charset="0"/>
                <a:cs typeface="Arial" panose="020B0604020202020204" pitchFamily="34" charset="0"/>
              </a:rPr>
              <a:t>City</a:t>
            </a:r>
          </a:p>
        </p:txBody>
      </p:sp>
      <p:sp>
        <p:nvSpPr>
          <p:cNvPr id="10" name="TextBox 9"/>
          <p:cNvSpPr txBox="1"/>
          <p:nvPr/>
        </p:nvSpPr>
        <p:spPr>
          <a:xfrm>
            <a:off x="9122973" y="3186037"/>
            <a:ext cx="2085439" cy="830997"/>
          </a:xfrm>
          <a:prstGeom prst="rect">
            <a:avLst/>
          </a:prstGeom>
          <a:noFill/>
        </p:spPr>
        <p:txBody>
          <a:bodyPr wrap="square" rtlCol="0">
            <a:spAutoFit/>
          </a:bodyPr>
          <a:lstStyle/>
          <a:p>
            <a:pPr algn="ctr"/>
            <a:r>
              <a:rPr lang="en-US" sz="2400" b="1" dirty="0">
                <a:solidFill>
                  <a:srgbClr val="00A4DE"/>
                </a:solidFill>
                <a:latin typeface="Arial" panose="020B0604020202020204" pitchFamily="34" charset="0"/>
                <a:cs typeface="Arial" panose="020B0604020202020204" pitchFamily="34" charset="0"/>
              </a:rPr>
              <a:t>Sustainable City</a:t>
            </a:r>
          </a:p>
        </p:txBody>
      </p:sp>
    </p:spTree>
    <p:extLst>
      <p:ext uri="{BB962C8B-B14F-4D97-AF65-F5344CB8AC3E}">
        <p14:creationId xmlns:p14="http://schemas.microsoft.com/office/powerpoint/2010/main" val="1132590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8207" y="1758882"/>
            <a:ext cx="10144760" cy="2101666"/>
          </a:xfrm>
        </p:spPr>
        <p:txBody>
          <a:bodyPr>
            <a:normAutofit/>
          </a:bodyPr>
          <a:lstStyle/>
          <a:p>
            <a:pPr algn="ctr"/>
            <a:r>
              <a:rPr lang="en-US" sz="7200" b="1" dirty="0"/>
              <a:t>WHAT should we </a:t>
            </a:r>
            <a:br>
              <a:rPr lang="en-US" sz="7200" b="1" dirty="0"/>
            </a:br>
            <a:r>
              <a:rPr lang="en-US" sz="7200" b="1" dirty="0"/>
              <a:t>focus on?</a:t>
            </a:r>
          </a:p>
        </p:txBody>
      </p:sp>
    </p:spTree>
    <p:extLst>
      <p:ext uri="{BB962C8B-B14F-4D97-AF65-F5344CB8AC3E}">
        <p14:creationId xmlns:p14="http://schemas.microsoft.com/office/powerpoint/2010/main" val="3137449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_template" id="{30142A24-BF2F-4FEB-A017-1296A245E537}" vid="{1DEA78B5-FD28-423E-A504-DD2CF60FAE3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wC Presentation Orange">
  <a:themeElements>
    <a:clrScheme name="Ocean Olive 3-23">
      <a:dk1>
        <a:srgbClr val="000000"/>
      </a:dk1>
      <a:lt1>
        <a:srgbClr val="FFFFFF"/>
      </a:lt1>
      <a:dk2>
        <a:srgbClr val="00457C"/>
      </a:dk2>
      <a:lt2>
        <a:srgbClr val="FFFFFF"/>
      </a:lt2>
      <a:accent1>
        <a:srgbClr val="00A5D9"/>
      </a:accent1>
      <a:accent2>
        <a:srgbClr val="DFEB9E"/>
      </a:accent2>
      <a:accent3>
        <a:srgbClr val="00457C"/>
      </a:accent3>
      <a:accent4>
        <a:srgbClr val="C2CD23"/>
      </a:accent4>
      <a:accent5>
        <a:srgbClr val="D8EEF7"/>
      </a:accent5>
      <a:accent6>
        <a:srgbClr val="8D9C00"/>
      </a:accent6>
      <a:hlink>
        <a:srgbClr val="DFEB9E"/>
      </a:hlink>
      <a:folHlink>
        <a:srgbClr val="D8EE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wC Presentation Orange">
  <a:themeElements>
    <a:clrScheme name="Ocean Olive 3-23">
      <a:dk1>
        <a:srgbClr val="000000"/>
      </a:dk1>
      <a:lt1>
        <a:srgbClr val="FFFFFF"/>
      </a:lt1>
      <a:dk2>
        <a:srgbClr val="00457C"/>
      </a:dk2>
      <a:lt2>
        <a:srgbClr val="FFFFFF"/>
      </a:lt2>
      <a:accent1>
        <a:srgbClr val="00A5D9"/>
      </a:accent1>
      <a:accent2>
        <a:srgbClr val="DFEB9E"/>
      </a:accent2>
      <a:accent3>
        <a:srgbClr val="00457C"/>
      </a:accent3>
      <a:accent4>
        <a:srgbClr val="C2CD23"/>
      </a:accent4>
      <a:accent5>
        <a:srgbClr val="D8EEF7"/>
      </a:accent5>
      <a:accent6>
        <a:srgbClr val="8D9C00"/>
      </a:accent6>
      <a:hlink>
        <a:srgbClr val="DFEB9E"/>
      </a:hlink>
      <a:folHlink>
        <a:srgbClr val="D8EE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0F5354CED0184DB5BE307E3C02129C" ma:contentTypeVersion="10" ma:contentTypeDescription="Create a new document." ma:contentTypeScope="" ma:versionID="654feea3ab258b8d43ca313d19ddc904">
  <xsd:schema xmlns:xsd="http://www.w3.org/2001/XMLSchema" xmlns:xs="http://www.w3.org/2001/XMLSchema" xmlns:p="http://schemas.microsoft.com/office/2006/metadata/properties" xmlns:ns2="1b342027-8b8f-40e1-bd5b-4994021e29ae" xmlns:ns3="5e7d3ed2-a8b1-4209-ac0c-c590ec5b47fd" targetNamespace="http://schemas.microsoft.com/office/2006/metadata/properties" ma:root="true" ma:fieldsID="5ad7dba6bee652b7c5ca60eb9596187f" ns2:_="" ns3:_="">
    <xsd:import namespace="1b342027-8b8f-40e1-bd5b-4994021e29ae"/>
    <xsd:import namespace="5e7d3ed2-a8b1-4209-ac0c-c590ec5b47fd"/>
    <xsd:element name="properties">
      <xsd:complexType>
        <xsd:sequence>
          <xsd:element name="documentManagement">
            <xsd:complexType>
              <xsd:all>
                <xsd:element ref="ns2:Project"/>
                <xsd:element ref="ns2:Event1" minOccurs="0"/>
                <xsd:element ref="ns2:Sub_x0020_Event"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342027-8b8f-40e1-bd5b-4994021e29ae" elementFormDefault="qualified">
    <xsd:import namespace="http://schemas.microsoft.com/office/2006/documentManagement/types"/>
    <xsd:import namespace="http://schemas.microsoft.com/office/infopath/2007/PartnerControls"/>
    <xsd:element name="Project" ma:index="8" ma:displayName="Project" ma:list="{342848aa-bf8c-48ca-b0a7-0b07a959cf83}" ma:internalName="Project" ma:readOnly="false" ma:showField="Title" ma:web="1b342027-8b8f-40e1-bd5b-4994021e29ae">
      <xsd:simpleType>
        <xsd:restriction base="dms:Lookup"/>
      </xsd:simpleType>
    </xsd:element>
    <xsd:element name="Event1" ma:index="9" nillable="true" ma:displayName="Event" ma:format="Dropdown" ma:internalName="Event1">
      <xsd:simpleType>
        <xsd:union memberTypes="dms:Text">
          <xsd:simpleType>
            <xsd:restriction base="dms:Choice">
              <xsd:enumeration value="2015-2016 Presentations"/>
              <xsd:enumeration value="2015-16 Services Report"/>
              <xsd:enumeration value="2016-Nov 17 Meeting"/>
              <xsd:enumeration value="2016-Dec 19 Mayors Briefing"/>
              <xsd:enumeration value="2017-Feb 2 Meeting"/>
              <xsd:enumeration value="2017-Jan 27 Special Session"/>
              <xsd:enumeration value="2017-March 2 Session"/>
              <xsd:enumeration value="Ad Hoc Committee"/>
              <xsd:enumeration value="Amanda 7 Upgrade"/>
              <xsd:enumeration value="Best Practice - Yuen"/>
              <xsd:enumeration value="Blog Post"/>
              <xsd:enumeration value="Bloomberg iTeams"/>
              <xsd:enumeration value="City Manager Retreat"/>
              <xsd:enumeration value="Citizen Insights MOU"/>
              <xsd:enumeration value="Development Services Workplan"/>
              <xsd:enumeration value="Digital Inclusion and Broadband Strategies RFP"/>
              <xsd:enumeration value="Emerging Goals and Strategies"/>
              <xsd:enumeration value="Engage the Bay"/>
              <xsd:enumeration value="February 14 2017 Council Meeting"/>
              <xsd:enumeration value="Human Centered Design RFP"/>
              <xsd:enumeration value="Interviews"/>
              <xsd:enumeration value="Leadership San Jose"/>
              <xsd:enumeration value="Management Partners Report"/>
              <xsd:enumeration value="mPathic Retroactive"/>
              <xsd:enumeration value="Opportunity Hack"/>
              <xsd:enumeration value="PBCE Meeting"/>
              <xsd:enumeration value="Peace Corps Talk"/>
              <xsd:enumeration value="Photos"/>
              <xsd:enumeration value="PRNS Meeting"/>
              <xsd:enumeration value="PW ASD Division Meeting"/>
              <xsd:enumeration value="Seniors (Age Friendly)"/>
              <xsd:enumeration value="Service Design"/>
              <xsd:enumeration value="Speed Up San Jose"/>
              <xsd:enumeration value="Students"/>
              <xsd:enumeration value="University of Chicago Data Use Agreement"/>
            </xsd:restriction>
          </xsd:simpleType>
        </xsd:union>
      </xsd:simpleType>
    </xsd:element>
    <xsd:element name="Sub_x0020_Event" ma:index="10" nillable="true" ma:displayName="Keyword Tags" ma:description="Add as many tags as you wish or add new tags" ma:internalName="Sub_x0020_Event">
      <xsd:complexType>
        <xsd:complexContent>
          <xsd:extension base="dms:MultiChoiceFillIn">
            <xsd:sequence>
              <xsd:element name="Value" maxOccurs="unbounded" minOccurs="0" nillable="true">
                <xsd:simpleType>
                  <xsd:union memberTypes="dms:Text">
                    <xsd:simpleType>
                      <xsd:restriction base="dms:Choice">
                        <xsd:enumeration value="2015-Aug 25 DAT Intro"/>
                        <xsd:enumeration value="2015-Feb 17 KickOff"/>
                        <xsd:enumeration value="2015-Sept 29 GIS"/>
                        <xsd:enumeration value="2016-March 16 PowerPivot"/>
                        <xsd:enumeration value="2016-March 29 PowerPivot"/>
                        <xsd:enumeration value="2016-Sept 27 Design Behaviors"/>
                        <xsd:enumeration value="2017-Feb 1 Digital Inclusion"/>
                        <xsd:enumeration value="Addenda"/>
                        <xsd:enumeration value="Agenda"/>
                        <xsd:enumeration value="Memo"/>
                        <xsd:enumeration value="PowerBI Dashboard"/>
                        <xsd:enumeration value="Presentation"/>
                        <xsd:enumeration value="Talking Points"/>
                      </xsd:restriction>
                    </xsd:simpleType>
                  </xsd:union>
                </xsd:simpleType>
              </xsd:element>
            </xsd:sequence>
          </xsd:extension>
        </xsd:complexContent>
      </xsd:complex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7d3ed2-a8b1-4209-ac0c-c590ec5b47f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roject xmlns="1b342027-8b8f-40e1-bd5b-4994021e29ae">3</Project>
    <Sub_x0020_Event xmlns="1b342027-8b8f-40e1-bd5b-4994021e29ae" xsi:nil="true"/>
    <Event1 xmlns="1b342027-8b8f-40e1-bd5b-4994021e29ae">Leadership San Jose</Event1>
    <SharedWithUsers xmlns="1b342027-8b8f-40e1-bd5b-4994021e29ae">
      <UserInfo>
        <DisplayName>Harkness, Kip</DisplayName>
        <AccountId>21</AccountId>
        <AccountType/>
      </UserInfo>
      <UserInfo>
        <DisplayName>Garaffo, Erica</DisplayName>
        <AccountId>20</AccountId>
        <AccountType/>
      </UserInfo>
      <UserInfo>
        <DisplayName>DiNoto, Steven</DisplayName>
        <AccountId>51</AccountId>
        <AccountType/>
      </UserInfo>
      <UserInfo>
        <DisplayName>Beckel, Dolan</DisplayName>
        <AccountId>36</AccountId>
        <AccountType/>
      </UserInfo>
      <UserInfo>
        <DisplayName>Yuen, Sing-Man</DisplayName>
        <AccountId>54</AccountId>
        <AccountType/>
      </UserInfo>
      <UserInfo>
        <DisplayName>Thong, Michelle</DisplayName>
        <AccountId>37</AccountId>
        <AccountType/>
      </UserInfo>
      <UserInfo>
        <DisplayName>Sastry, Krishna</DisplayName>
        <AccountId>18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CF56AE-5085-4B7E-A917-01CB222AEA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342027-8b8f-40e1-bd5b-4994021e29ae"/>
    <ds:schemaRef ds:uri="5e7d3ed2-a8b1-4209-ac0c-c590ec5b47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2D64CD-1D8A-4AE5-A3FA-2B941575432E}">
  <ds:schemaRefs>
    <ds:schemaRef ds:uri="http://schemas.microsoft.com/office/2006/documentManagement/types"/>
    <ds:schemaRef ds:uri="http://schemas.microsoft.com/office/infopath/2007/PartnerControls"/>
    <ds:schemaRef ds:uri="5e7d3ed2-a8b1-4209-ac0c-c590ec5b47fd"/>
    <ds:schemaRef ds:uri="http://purl.org/dc/elements/1.1/"/>
    <ds:schemaRef ds:uri="http://schemas.microsoft.com/office/2006/metadata/properties"/>
    <ds:schemaRef ds:uri="http://purl.org/dc/terms/"/>
    <ds:schemaRef ds:uri="1b342027-8b8f-40e1-bd5b-4994021e29ae"/>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6898BB4A-3FD8-4F77-9EA4-984C7420AC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33519</TotalTime>
  <Words>5446</Words>
  <Application>Microsoft Office PowerPoint</Application>
  <PresentationFormat>Widescreen</PresentationFormat>
  <Paragraphs>668</Paragraphs>
  <Slides>43</Slides>
  <Notes>38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43</vt:i4>
      </vt:variant>
    </vt:vector>
  </HeadingPairs>
  <TitlesOfParts>
    <vt:vector size="55" baseType="lpstr">
      <vt:lpstr>Arial</vt:lpstr>
      <vt:lpstr>Calibri</vt:lpstr>
      <vt:lpstr>Calibri Light</vt:lpstr>
      <vt:lpstr>Franklin Gothic Book</vt:lpstr>
      <vt:lpstr>Georgia</vt:lpstr>
      <vt:lpstr>Source Sans Pro</vt:lpstr>
      <vt:lpstr>Times New Roman</vt:lpstr>
      <vt:lpstr>Verdana</vt:lpstr>
      <vt:lpstr>Office Theme</vt:lpstr>
      <vt:lpstr>1_Office Theme</vt:lpstr>
      <vt:lpstr>PwC Presentation Orange</vt:lpstr>
      <vt:lpstr>1_PwC Presentation Orange</vt:lpstr>
      <vt:lpstr> Neither Hype nor Horror</vt:lpstr>
      <vt:lpstr>PowerPoint Presentation</vt:lpstr>
      <vt:lpstr>PowerPoint Presentation</vt:lpstr>
      <vt:lpstr>PowerPoint Presentation</vt:lpstr>
      <vt:lpstr>PowerPoint Presentation</vt:lpstr>
      <vt:lpstr>Why does innovation matter?</vt:lpstr>
      <vt:lpstr>PowerPoint Presentation</vt:lpstr>
      <vt:lpstr>PowerPoint Presentation</vt:lpstr>
      <vt:lpstr>WHAT should we  focus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should we do our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Innovation  Roadmap Projects</vt:lpstr>
      <vt:lpstr>PowerPoint Presentation</vt:lpstr>
      <vt:lpstr>Innovation  Roadmap Projects</vt:lpstr>
      <vt:lpstr>Broadband Strategy Current State – Broadband Summary</vt:lpstr>
      <vt:lpstr>Broadband Strategy Current State – Broadband Summary</vt:lpstr>
      <vt:lpstr>Broadband Strategy Current state: Digital Inclusion</vt:lpstr>
      <vt:lpstr>Summary – ‘No Regrets’ Recommendations</vt:lpstr>
      <vt:lpstr>It all starts with street lights….</vt:lpstr>
      <vt:lpstr>Why LEDs?</vt:lpstr>
      <vt:lpstr>Energy Savings: San José vs. Other Cities</vt:lpstr>
      <vt:lpstr>The RFP </vt:lpstr>
      <vt:lpstr>PowerPoint Presentation</vt:lpstr>
      <vt:lpstr>PowerPoint Presentation</vt:lpstr>
      <vt:lpstr>Early considerations on street light pole</vt:lpstr>
      <vt:lpstr>PowerPoint Presentation</vt:lpstr>
      <vt:lpstr>PowerPoint Presentation</vt:lpstr>
      <vt:lpstr>Questions?  Kip Harkness @kipthinks kip.harkness@sanjoseca.gov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Thong, Michelle</dc:creator>
  <cp:lastModifiedBy>Harkness, Kip</cp:lastModifiedBy>
  <cp:revision>420</cp:revision>
  <cp:lastPrinted>2017-02-09T01:22:02Z</cp:lastPrinted>
  <dcterms:created xsi:type="dcterms:W3CDTF">2015-10-05T20:28:57Z</dcterms:created>
  <dcterms:modified xsi:type="dcterms:W3CDTF">2017-09-08T01:07:28Z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0x010100A90F5354CED0184DB5BE307E3C02129C</vt:lpwstr>
  </property>
  <property fmtid="{D5CDD505-2E9C-101B-9397-08002B2CF9AE}" pid="3" name="GO2DocumentType">
    <vt:lpwstr/>
  </property>
  <property fmtid="{D5CDD505-2E9C-101B-9397-08002B2CF9AE}" pid="4" name="_dlc_policyId">
    <vt:lpwstr>0x01010053685371474F49414354446F636D6E7400583557079095F840BFFA3DC194B4C34E|-1243277683</vt:lpwstr>
  </property>
  <property fmtid="{D5CDD505-2E9C-101B-9397-08002B2CF9AE}" pid="5" name="CSJFiscalYear">
    <vt:lpwstr/>
  </property>
  <property fmtid="{D5CDD505-2E9C-101B-9397-08002B2CF9AE}" pid="6" name="ItemRetentionFormula">
    <vt:lpwstr>&lt;formula id="Microsoft.Office.RecordsManagement.PolicyFeatures.Expiration.Formula.BuiltIn"&gt;&lt;number&gt;5&lt;/number&gt;&lt;property&gt;CSJOriginalModified&lt;/property&gt;&lt;propertyId&gt;b71f37bb-714f-4bcd-ac8a-cb14208a563a&lt;/propertyId&gt;&lt;period&gt;years&lt;/period&gt;&lt;/formula&gt;</vt:lpwstr>
  </property>
  <property fmtid="{D5CDD505-2E9C-101B-9397-08002B2CF9AE}" pid="7" name="CSJKeywords">
    <vt:lpwstr/>
  </property>
  <property fmtid="{D5CDD505-2E9C-101B-9397-08002B2CF9AE}" pid="8" name="GO2BusinessUnit">
    <vt:lpwstr/>
  </property>
  <property fmtid="{D5CDD505-2E9C-101B-9397-08002B2CF9AE}" pid="9" name="SharedWithUsers">
    <vt:lpwstr>21;#Harkness, Kip;#20;#Garaffo, Erica;#51;#DiNoto, Steven;#36;#Beckel, Dolan;#54;#Yuen, Sing-Man;#37;#Thong, Michelle;#18;#Sastry, Krishna</vt:lpwstr>
  </property>
  <property fmtid="{D5CDD505-2E9C-101B-9397-08002B2CF9AE}" pid="10" name="gf9ba3c043d446bfa71dcfe47a229b52">
    <vt:lpwstr/>
  </property>
  <property fmtid="{D5CDD505-2E9C-101B-9397-08002B2CF9AE}" pid="11" name="GO2DocumentType_0">
    <vt:lpwstr/>
  </property>
  <property fmtid="{D5CDD505-2E9C-101B-9397-08002B2CF9AE}" pid="12" name="CSJLegacyFolder">
    <vt:lpwstr/>
  </property>
  <property fmtid="{D5CDD505-2E9C-101B-9397-08002B2CF9AE}" pid="13" name="CSJOriginalAuthor">
    <vt:lpwstr/>
  </property>
  <property fmtid="{D5CDD505-2E9C-101B-9397-08002B2CF9AE}" pid="14" name="g38c90abd19746bcaceccf3b78d330b7">
    <vt:lpwstr/>
  </property>
  <property fmtid="{D5CDD505-2E9C-101B-9397-08002B2CF9AE}" pid="15" name="TaxCatchAll">
    <vt:lpwstr/>
  </property>
  <property fmtid="{D5CDD505-2E9C-101B-9397-08002B2CF9AE}" pid="16" name="if10cdfa01514878ae6b1a8242dcdcb8">
    <vt:lpwstr/>
  </property>
  <property fmtid="{D5CDD505-2E9C-101B-9397-08002B2CF9AE}" pid="17" name="GO2BusinessUnit_0">
    <vt:lpwstr/>
  </property>
  <property fmtid="{D5CDD505-2E9C-101B-9397-08002B2CF9AE}" pid="18" name="CSJLegacyPath">
    <vt:lpwstr/>
  </property>
  <property fmtid="{D5CDD505-2E9C-101B-9397-08002B2CF9AE}" pid="19" name="CSJOriginalEditor">
    <vt:lpwstr/>
  </property>
  <property fmtid="{D5CDD505-2E9C-101B-9397-08002B2CF9AE}" pid="20" name="GO2Synopsis">
    <vt:lpwstr/>
  </property>
</Properties>
</file>